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66"/>
  </p:notesMasterIdLst>
  <p:sldIdLst>
    <p:sldId id="256" r:id="rId3"/>
    <p:sldId id="262" r:id="rId4"/>
    <p:sldId id="257" r:id="rId5"/>
    <p:sldId id="258" r:id="rId6"/>
    <p:sldId id="261" r:id="rId7"/>
    <p:sldId id="263" r:id="rId8"/>
    <p:sldId id="264" r:id="rId9"/>
    <p:sldId id="265" r:id="rId10"/>
    <p:sldId id="266" r:id="rId11"/>
    <p:sldId id="273" r:id="rId12"/>
    <p:sldId id="358" r:id="rId13"/>
    <p:sldId id="267" r:id="rId14"/>
    <p:sldId id="272" r:id="rId15"/>
    <p:sldId id="274" r:id="rId16"/>
    <p:sldId id="275" r:id="rId17"/>
    <p:sldId id="404" r:id="rId18"/>
    <p:sldId id="359" r:id="rId19"/>
    <p:sldId id="268" r:id="rId20"/>
    <p:sldId id="277" r:id="rId21"/>
    <p:sldId id="281" r:id="rId22"/>
    <p:sldId id="286" r:id="rId23"/>
    <p:sldId id="283" r:id="rId24"/>
    <p:sldId id="370" r:id="rId25"/>
    <p:sldId id="299" r:id="rId26"/>
    <p:sldId id="313" r:id="rId27"/>
    <p:sldId id="361" r:id="rId28"/>
    <p:sldId id="269" r:id="rId29"/>
    <p:sldId id="363" r:id="rId30"/>
    <p:sldId id="362" r:id="rId31"/>
    <p:sldId id="326" r:id="rId32"/>
    <p:sldId id="392" r:id="rId33"/>
    <p:sldId id="414" r:id="rId34"/>
    <p:sldId id="409" r:id="rId35"/>
    <p:sldId id="323" r:id="rId36"/>
    <p:sldId id="329" r:id="rId37"/>
    <p:sldId id="310" r:id="rId38"/>
    <p:sldId id="336" r:id="rId39"/>
    <p:sldId id="374" r:id="rId40"/>
    <p:sldId id="379" r:id="rId41"/>
    <p:sldId id="393" r:id="rId42"/>
    <p:sldId id="384" r:id="rId43"/>
    <p:sldId id="345" r:id="rId44"/>
    <p:sldId id="341" r:id="rId45"/>
    <p:sldId id="378" r:id="rId46"/>
    <p:sldId id="347" r:id="rId47"/>
    <p:sldId id="387" r:id="rId48"/>
    <p:sldId id="410" r:id="rId49"/>
    <p:sldId id="377" r:id="rId50"/>
    <p:sldId id="386" r:id="rId51"/>
    <p:sldId id="398" r:id="rId52"/>
    <p:sldId id="407" r:id="rId53"/>
    <p:sldId id="411" r:id="rId54"/>
    <p:sldId id="399" r:id="rId55"/>
    <p:sldId id="400" r:id="rId56"/>
    <p:sldId id="401" r:id="rId57"/>
    <p:sldId id="405" r:id="rId58"/>
    <p:sldId id="408" r:id="rId59"/>
    <p:sldId id="415" r:id="rId60"/>
    <p:sldId id="402" r:id="rId61"/>
    <p:sldId id="403" r:id="rId62"/>
    <p:sldId id="417" r:id="rId63"/>
    <p:sldId id="412" r:id="rId64"/>
    <p:sldId id="418" r:id="rId65"/>
  </p:sldIdLst>
  <p:sldSz cx="9144000" cy="6858000" type="screen4x3"/>
  <p:notesSz cx="6794500" cy="9931400"/>
  <p:defaultTextStyle>
    <a:defPPr>
      <a:defRPr lang="de-DE"/>
    </a:defPPr>
    <a:lvl1pPr algn="l" rtl="0" fontAlgn="base">
      <a:spcBef>
        <a:spcPct val="0"/>
      </a:spcBef>
      <a:spcAft>
        <a:spcPct val="0"/>
      </a:spcAft>
      <a:defRPr kern="1200">
        <a:solidFill>
          <a:schemeClr val="tx1"/>
        </a:solidFill>
        <a:latin typeface="Arial" charset="0"/>
        <a:ea typeface="DejaVu Sans"/>
        <a:cs typeface="Arial" charset="0"/>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2" autoAdjust="0"/>
    <p:restoredTop sz="89964" autoAdjust="0"/>
  </p:normalViewPr>
  <p:slideViewPr>
    <p:cSldViewPr snapToGrid="0">
      <p:cViewPr varScale="1">
        <p:scale>
          <a:sx n="96" d="100"/>
          <a:sy n="96" d="100"/>
        </p:scale>
        <p:origin x="1512" y="78"/>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5" name="PlaceHolder 1"/>
          <p:cNvSpPr>
            <a:spLocks noGrp="1"/>
          </p:cNvSpPr>
          <p:nvPr>
            <p:ph type="body"/>
          </p:nvPr>
        </p:nvSpPr>
        <p:spPr>
          <a:xfrm>
            <a:off x="749300" y="5516563"/>
            <a:ext cx="5991225" cy="5224462"/>
          </a:xfrm>
          <a:prstGeom prst="rect">
            <a:avLst/>
          </a:prstGeom>
        </p:spPr>
        <p:txBody>
          <a:bodyPr wrap="none" lIns="0" tIns="0" rIns="0" bIns="0"/>
          <a:lstStyle/>
          <a:p>
            <a:pPr lvl="0"/>
            <a:r>
              <a:rPr lang="de-DE" noProof="0"/>
              <a:t>Klicken Sie, um das Format der Notizen zu bearbeiten</a:t>
            </a:r>
            <a:endParaRPr noProof="0"/>
          </a:p>
        </p:txBody>
      </p:sp>
      <p:sp>
        <p:nvSpPr>
          <p:cNvPr id="216" name="PlaceHolder 2"/>
          <p:cNvSpPr>
            <a:spLocks noGrp="1"/>
          </p:cNvSpPr>
          <p:nvPr>
            <p:ph type="hdr"/>
          </p:nvPr>
        </p:nvSpPr>
        <p:spPr>
          <a:xfrm>
            <a:off x="0" y="0"/>
            <a:ext cx="3249613" cy="581025"/>
          </a:xfrm>
          <a:prstGeom prst="rect">
            <a:avLst/>
          </a:prstGeom>
        </p:spPr>
        <p:txBody>
          <a:bodyPr wrap="none" lIns="0" tIns="0" rIns="0" bIns="0"/>
          <a:lstStyle>
            <a:lvl1pPr fontAlgn="auto">
              <a:spcBef>
                <a:spcPts val="0"/>
              </a:spcBef>
              <a:spcAft>
                <a:spcPts val="0"/>
              </a:spcAft>
              <a:defRPr>
                <a:latin typeface="+mn-lt"/>
                <a:ea typeface="+mn-ea"/>
                <a:cs typeface="+mn-cs"/>
              </a:defRPr>
            </a:lvl1pPr>
          </a:lstStyle>
          <a:p>
            <a:pPr>
              <a:defRPr/>
            </a:pPr>
            <a:r>
              <a:rPr lang="de-DE"/>
              <a:t>&lt;Kopfzeile&gt;</a:t>
            </a:r>
            <a:endParaRPr/>
          </a:p>
        </p:txBody>
      </p:sp>
      <p:sp>
        <p:nvSpPr>
          <p:cNvPr id="217" name="PlaceHolder 3"/>
          <p:cNvSpPr>
            <a:spLocks noGrp="1"/>
          </p:cNvSpPr>
          <p:nvPr>
            <p:ph type="dt"/>
          </p:nvPr>
        </p:nvSpPr>
        <p:spPr>
          <a:xfrm>
            <a:off x="4238625" y="0"/>
            <a:ext cx="3251200" cy="581025"/>
          </a:xfrm>
          <a:prstGeom prst="rect">
            <a:avLst/>
          </a:prstGeom>
        </p:spPr>
        <p:txBody>
          <a:bodyPr wrap="none" lIns="0" tIns="0" rIns="0" bIns="0"/>
          <a:lstStyle>
            <a:lvl1pPr algn="r" fontAlgn="auto">
              <a:spcBef>
                <a:spcPts val="0"/>
              </a:spcBef>
              <a:spcAft>
                <a:spcPts val="0"/>
              </a:spcAft>
              <a:defRPr>
                <a:latin typeface="+mn-lt"/>
                <a:ea typeface="+mn-ea"/>
                <a:cs typeface="+mn-cs"/>
              </a:defRPr>
            </a:lvl1pPr>
          </a:lstStyle>
          <a:p>
            <a:pPr>
              <a:defRPr/>
            </a:pPr>
            <a:r>
              <a:rPr lang="de-DE"/>
              <a:t>&lt;Datum/Uhrzeit&gt;</a:t>
            </a:r>
            <a:endParaRPr/>
          </a:p>
        </p:txBody>
      </p:sp>
      <p:sp>
        <p:nvSpPr>
          <p:cNvPr id="218" name="PlaceHolder 4"/>
          <p:cNvSpPr>
            <a:spLocks noGrp="1"/>
          </p:cNvSpPr>
          <p:nvPr>
            <p:ph type="ftr"/>
          </p:nvPr>
        </p:nvSpPr>
        <p:spPr>
          <a:xfrm>
            <a:off x="0" y="11031538"/>
            <a:ext cx="3249613" cy="581025"/>
          </a:xfrm>
          <a:prstGeom prst="rect">
            <a:avLst/>
          </a:prstGeom>
        </p:spPr>
        <p:txBody>
          <a:bodyPr wrap="none" lIns="0" tIns="0" rIns="0" bIns="0" anchor="b"/>
          <a:lstStyle>
            <a:lvl1pPr fontAlgn="auto">
              <a:spcBef>
                <a:spcPts val="0"/>
              </a:spcBef>
              <a:spcAft>
                <a:spcPts val="0"/>
              </a:spcAft>
              <a:defRPr>
                <a:latin typeface="+mn-lt"/>
                <a:ea typeface="+mn-ea"/>
                <a:cs typeface="+mn-cs"/>
              </a:defRPr>
            </a:lvl1pPr>
          </a:lstStyle>
          <a:p>
            <a:pPr>
              <a:defRPr/>
            </a:pPr>
            <a:r>
              <a:rPr lang="de-DE"/>
              <a:t>&lt;Fußzeile&gt;</a:t>
            </a:r>
            <a:endParaRPr/>
          </a:p>
        </p:txBody>
      </p:sp>
      <p:sp>
        <p:nvSpPr>
          <p:cNvPr id="219" name="PlaceHolder 5"/>
          <p:cNvSpPr>
            <a:spLocks noGrp="1"/>
          </p:cNvSpPr>
          <p:nvPr>
            <p:ph type="sldNum"/>
          </p:nvPr>
        </p:nvSpPr>
        <p:spPr>
          <a:xfrm>
            <a:off x="4238625" y="11031538"/>
            <a:ext cx="3251200" cy="581025"/>
          </a:xfrm>
          <a:prstGeom prst="rect">
            <a:avLst/>
          </a:prstGeom>
        </p:spPr>
        <p:txBody>
          <a:bodyPr wrap="none" lIns="0" tIns="0" rIns="0" bIns="0" anchor="b"/>
          <a:lstStyle>
            <a:lvl1pPr algn="r" fontAlgn="auto">
              <a:spcBef>
                <a:spcPts val="0"/>
              </a:spcBef>
              <a:spcAft>
                <a:spcPts val="0"/>
              </a:spcAft>
              <a:defRPr>
                <a:latin typeface="+mn-lt"/>
                <a:ea typeface="+mn-ea"/>
                <a:cs typeface="+mn-cs"/>
              </a:defRPr>
            </a:lvl1pPr>
          </a:lstStyle>
          <a:p>
            <a:pPr>
              <a:defRPr/>
            </a:pPr>
            <a:fld id="{D55BA0A9-0B15-4906-88E9-D4B8D8FF42E8}" type="slidenum">
              <a:rPr lang="de-DE"/>
              <a:pPr>
                <a:defRPr/>
              </a:pPr>
              <a:t>‹Nr.›</a:t>
            </a:fld>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742950" indent="-285750" algn="l" rtl="0" fontAlgn="base">
      <a:spcBef>
        <a:spcPct val="30000"/>
      </a:spcBef>
      <a:spcAft>
        <a:spcPct val="0"/>
      </a:spcAft>
      <a:defRPr sz="1200" kern="1200">
        <a:solidFill>
          <a:schemeClr val="tx1"/>
        </a:solidFill>
        <a:latin typeface="+mn-lt"/>
        <a:ea typeface="+mn-ea"/>
        <a:cs typeface="+mn-cs"/>
      </a:defRPr>
    </a:lvl2pPr>
    <a:lvl3pPr marL="1143000" indent="-228600" algn="l" rtl="0" fontAlgn="base">
      <a:spcBef>
        <a:spcPct val="30000"/>
      </a:spcBef>
      <a:spcAft>
        <a:spcPct val="0"/>
      </a:spcAft>
      <a:defRPr sz="1200" kern="1200">
        <a:solidFill>
          <a:schemeClr val="tx1"/>
        </a:solidFill>
        <a:latin typeface="+mn-lt"/>
        <a:ea typeface="+mn-ea"/>
        <a:cs typeface="+mn-cs"/>
      </a:defRPr>
    </a:lvl3pPr>
    <a:lvl4pPr marL="1600200" indent="-228600" algn="l" rtl="0" fontAlgn="base">
      <a:spcBef>
        <a:spcPct val="30000"/>
      </a:spcBef>
      <a:spcAft>
        <a:spcPct val="0"/>
      </a:spcAft>
      <a:defRPr sz="1200" kern="1200">
        <a:solidFill>
          <a:schemeClr val="tx1"/>
        </a:solidFill>
        <a:latin typeface="+mn-lt"/>
        <a:ea typeface="+mn-ea"/>
        <a:cs typeface="+mn-cs"/>
      </a:defRPr>
    </a:lvl4pPr>
    <a:lvl5pPr marL="2057400" indent="-2286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29698"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endParaRPr lang="de-DE"/>
          </a:p>
        </p:txBody>
      </p:sp>
      <p:sp>
        <p:nvSpPr>
          <p:cNvPr id="29699"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85566F0B-073E-4C62-AE97-D0B15B668A16}" type="slidenum">
              <a:rPr lang="de-DE" smtClean="0"/>
              <a:pPr fontAlgn="base">
                <a:spcBef>
                  <a:spcPct val="0"/>
                </a:spcBef>
                <a:spcAft>
                  <a:spcPct val="0"/>
                </a:spcAft>
              </a:pPr>
              <a:t>1</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32770"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endParaRPr lang="de-DE"/>
          </a:p>
        </p:txBody>
      </p:sp>
      <p:sp>
        <p:nvSpPr>
          <p:cNvPr id="32771"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2C9E7A6C-C624-4512-AAAE-6BE0E47BDE72}" type="slidenum">
              <a:rPr lang="de-DE" smtClean="0"/>
              <a:pPr fontAlgn="base">
                <a:spcBef>
                  <a:spcPct val="0"/>
                </a:spcBef>
                <a:spcAft>
                  <a:spcPct val="0"/>
                </a:spcAft>
              </a:pPr>
              <a:t>3</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51202"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endParaRPr lang="de-DE"/>
          </a:p>
        </p:txBody>
      </p:sp>
      <p:sp>
        <p:nvSpPr>
          <p:cNvPr id="51203"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BEDE9D08-8D70-44B9-8504-B52D19963375}" type="slidenum">
              <a:rPr lang="de-DE" smtClean="0"/>
              <a:pPr fontAlgn="base">
                <a:spcBef>
                  <a:spcPct val="0"/>
                </a:spcBef>
                <a:spcAft>
                  <a:spcPct val="0"/>
                </a:spcAft>
              </a:pPr>
              <a:t>20</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70658"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r>
              <a:rPr lang="de-DE"/>
              <a:t>Links auf dem Arbeitsblatt mit Links auf der Folie vergleichen !</a:t>
            </a:r>
          </a:p>
        </p:txBody>
      </p:sp>
      <p:sp>
        <p:nvSpPr>
          <p:cNvPr id="70659"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113CE95F-7100-41AD-B3F0-AEAC85C6E836}" type="slidenum">
              <a:rPr lang="de-DE" smtClean="0"/>
              <a:pPr fontAlgn="base">
                <a:spcBef>
                  <a:spcPct val="0"/>
                </a:spcBef>
                <a:spcAft>
                  <a:spcPct val="0"/>
                </a:spcAft>
              </a:pPr>
              <a:t>38</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84994"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r>
              <a:rPr lang="de-DE"/>
              <a:t>Hier noch Ergebnis Beschreibung einfügen! </a:t>
            </a:r>
          </a:p>
        </p:txBody>
      </p:sp>
      <p:sp>
        <p:nvSpPr>
          <p:cNvPr id="84995"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CAC105F8-99BA-4DD9-968F-FB0D4337DF7B}" type="slidenum">
              <a:rPr lang="de-DE" smtClean="0"/>
              <a:pPr fontAlgn="base">
                <a:spcBef>
                  <a:spcPct val="0"/>
                </a:spcBef>
                <a:spcAft>
                  <a:spcPct val="0"/>
                </a:spcAft>
              </a:pPr>
              <a:t>51</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88066"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r>
              <a:rPr lang="de-DE"/>
              <a:t>Text von Reimund/Marie</a:t>
            </a:r>
          </a:p>
        </p:txBody>
      </p:sp>
      <p:sp>
        <p:nvSpPr>
          <p:cNvPr id="88067"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5F15ECAD-022F-406C-9C9C-5745983C925F}" type="slidenum">
              <a:rPr lang="de-DE" smtClean="0"/>
              <a:pPr fontAlgn="base">
                <a:spcBef>
                  <a:spcPct val="0"/>
                </a:spcBef>
                <a:spcAft>
                  <a:spcPct val="0"/>
                </a:spcAft>
              </a:pPr>
              <a:t>53</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Folienbildplatzhalter 1"/>
          <p:cNvSpPr>
            <a:spLocks noGrp="1" noRot="1" noChangeAspect="1"/>
          </p:cNvSpPr>
          <p:nvPr>
            <p:ph type="sldImg"/>
          </p:nvPr>
        </p:nvSpPr>
        <p:spPr bwMode="auto">
          <a:xfrm>
            <a:off x="1163638" y="1241425"/>
            <a:ext cx="4467225" cy="3351213"/>
          </a:xfrm>
          <a:prstGeom prst="rect">
            <a:avLst/>
          </a:prstGeom>
          <a:noFill/>
          <a:ln w="12700">
            <a:solidFill>
              <a:srgbClr val="000000"/>
            </a:solidFill>
            <a:miter lim="800000"/>
            <a:headEnd/>
            <a:tailEnd/>
          </a:ln>
        </p:spPr>
      </p:sp>
      <p:sp>
        <p:nvSpPr>
          <p:cNvPr id="90114"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r>
              <a:rPr lang="de-DE"/>
              <a:t>Hier noch Ergebnis Beschreibung einfügen! </a:t>
            </a:r>
          </a:p>
        </p:txBody>
      </p:sp>
      <p:sp>
        <p:nvSpPr>
          <p:cNvPr id="90115"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E5EEC949-3F79-438B-8837-6F5DE9E7C938}" type="slidenum">
              <a:rPr lang="de-DE" smtClean="0"/>
              <a:pPr fontAlgn="base">
                <a:spcBef>
                  <a:spcPct val="0"/>
                </a:spcBef>
                <a:spcAft>
                  <a:spcPct val="0"/>
                </a:spcAft>
              </a:pPr>
              <a:t>54</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Folienbildplatzhalter 1"/>
          <p:cNvSpPr>
            <a:spLocks noGrp="1" noRot="1" noChangeAspect="1"/>
          </p:cNvSpPr>
          <p:nvPr>
            <p:ph type="sldImg"/>
          </p:nvPr>
        </p:nvSpPr>
        <p:spPr bwMode="auto">
          <a:xfrm>
            <a:off x="914400" y="744538"/>
            <a:ext cx="4965700" cy="3724275"/>
          </a:xfrm>
          <a:prstGeom prst="rect">
            <a:avLst/>
          </a:prstGeom>
          <a:noFill/>
          <a:ln w="12700">
            <a:solidFill>
              <a:srgbClr val="000000"/>
            </a:solidFill>
            <a:miter lim="800000"/>
            <a:headEnd/>
            <a:tailEnd/>
          </a:ln>
        </p:spPr>
      </p:sp>
      <p:sp>
        <p:nvSpPr>
          <p:cNvPr id="99330" name="Notizenplatzhalter 2"/>
          <p:cNvSpPr>
            <a:spLocks noGrp="1"/>
          </p:cNvSpPr>
          <p:nvPr>
            <p:ph type="body" idx="1"/>
          </p:nvPr>
        </p:nvSpPr>
        <p:spPr bwMode="auto">
          <a:noFill/>
        </p:spPr>
        <p:txBody>
          <a:bodyPr vert="horz" numCol="1" anchor="t" anchorCtr="0" compatLnSpc="1">
            <a:prstTxWarp prst="textNoShape">
              <a:avLst/>
            </a:prstTxWarp>
          </a:bodyPr>
          <a:lstStyle/>
          <a:p>
            <a:pPr>
              <a:spcBef>
                <a:spcPct val="0"/>
              </a:spcBef>
            </a:pPr>
            <a:endParaRPr lang="de-DE"/>
          </a:p>
        </p:txBody>
      </p:sp>
      <p:sp>
        <p:nvSpPr>
          <p:cNvPr id="99331" name="Foliennummernplatzhalter 3"/>
          <p:cNvSpPr>
            <a:spLocks noGrp="1"/>
          </p:cNvSpPr>
          <p:nvPr>
            <p:ph type="sldNum" sz="quarter"/>
          </p:nvPr>
        </p:nvSpPr>
        <p:spPr bwMode="auto">
          <a:noFill/>
          <a:ln>
            <a:miter lim="800000"/>
            <a:headEnd/>
            <a:tailEnd/>
          </a:ln>
        </p:spPr>
        <p:txBody>
          <a:bodyPr vert="horz" numCol="1" anchorCtr="0" compatLnSpc="1">
            <a:prstTxWarp prst="textNoShape">
              <a:avLst/>
            </a:prstTxWarp>
          </a:bodyPr>
          <a:lstStyle/>
          <a:p>
            <a:pPr fontAlgn="base">
              <a:spcBef>
                <a:spcPct val="0"/>
              </a:spcBef>
              <a:spcAft>
                <a:spcPct val="0"/>
              </a:spcAft>
            </a:pPr>
            <a:fld id="{FAE91627-ADC7-4B43-B39D-C7BE13FD80C6}" type="slidenum">
              <a:rPr lang="tr-TR" smtClean="0"/>
              <a:pPr fontAlgn="base">
                <a:spcBef>
                  <a:spcPct val="0"/>
                </a:spcBef>
                <a:spcAft>
                  <a:spcPct val="0"/>
                </a:spcAft>
              </a:pPr>
              <a:t>62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40" name="PlaceHolder 2"/>
          <p:cNvSpPr>
            <a:spLocks noGrp="1"/>
          </p:cNvSpPr>
          <p:nvPr>
            <p:ph type="body"/>
          </p:nvPr>
        </p:nvSpPr>
        <p:spPr>
          <a:xfrm>
            <a:off x="914400" y="1845000"/>
            <a:ext cx="7772040" cy="1990800"/>
          </a:xfrm>
          <a:prstGeom prst="rect">
            <a:avLst/>
          </a:prstGeom>
        </p:spPr>
        <p:txBody>
          <a:bodyPr/>
          <a:lstStyle/>
          <a:p>
            <a:endParaRPr/>
          </a:p>
        </p:txBody>
      </p:sp>
      <p:sp>
        <p:nvSpPr>
          <p:cNvPr id="41" name="PlaceHolder 3"/>
          <p:cNvSpPr>
            <a:spLocks noGrp="1"/>
          </p:cNvSpPr>
          <p:nvPr>
            <p:ph type="body"/>
          </p:nvPr>
        </p:nvSpPr>
        <p:spPr>
          <a:xfrm>
            <a:off x="914400" y="4025160"/>
            <a:ext cx="7772040" cy="1990800"/>
          </a:xfrm>
          <a:prstGeom prst="rect">
            <a:avLst/>
          </a:prstGeom>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43" name="PlaceHolder 2"/>
          <p:cNvSpPr>
            <a:spLocks noGrp="1"/>
          </p:cNvSpPr>
          <p:nvPr>
            <p:ph type="body"/>
          </p:nvPr>
        </p:nvSpPr>
        <p:spPr>
          <a:xfrm>
            <a:off x="914400" y="1845000"/>
            <a:ext cx="3792240" cy="1990800"/>
          </a:xfrm>
          <a:prstGeom prst="rect">
            <a:avLst/>
          </a:prstGeom>
        </p:spPr>
        <p:txBody>
          <a:bodyPr/>
          <a:lstStyle/>
          <a:p>
            <a:endParaRPr/>
          </a:p>
        </p:txBody>
      </p:sp>
      <p:sp>
        <p:nvSpPr>
          <p:cNvPr id="44" name="PlaceHolder 3"/>
          <p:cNvSpPr>
            <a:spLocks noGrp="1"/>
          </p:cNvSpPr>
          <p:nvPr>
            <p:ph type="body"/>
          </p:nvPr>
        </p:nvSpPr>
        <p:spPr>
          <a:xfrm>
            <a:off x="4896360" y="1845000"/>
            <a:ext cx="3792240" cy="1990800"/>
          </a:xfrm>
          <a:prstGeom prst="rect">
            <a:avLst/>
          </a:prstGeom>
        </p:spPr>
        <p:txBody>
          <a:bodyPr/>
          <a:lstStyle/>
          <a:p>
            <a:endParaRPr/>
          </a:p>
        </p:txBody>
      </p:sp>
      <p:sp>
        <p:nvSpPr>
          <p:cNvPr id="45" name="PlaceHolder 4"/>
          <p:cNvSpPr>
            <a:spLocks noGrp="1"/>
          </p:cNvSpPr>
          <p:nvPr>
            <p:ph type="body"/>
          </p:nvPr>
        </p:nvSpPr>
        <p:spPr>
          <a:xfrm>
            <a:off x="4896360" y="4025160"/>
            <a:ext cx="3792240" cy="1990800"/>
          </a:xfrm>
          <a:prstGeom prst="rect">
            <a:avLst/>
          </a:prstGeom>
        </p:spPr>
        <p:txBody>
          <a:bodyPr/>
          <a:lstStyle/>
          <a:p>
            <a:endParaRPr/>
          </a:p>
        </p:txBody>
      </p:sp>
      <p:sp>
        <p:nvSpPr>
          <p:cNvPr id="46" name="PlaceHolder 5"/>
          <p:cNvSpPr>
            <a:spLocks noGrp="1"/>
          </p:cNvSpPr>
          <p:nvPr>
            <p:ph type="body"/>
          </p:nvPr>
        </p:nvSpPr>
        <p:spPr>
          <a:xfrm>
            <a:off x="914400" y="4025160"/>
            <a:ext cx="3792240" cy="1990800"/>
          </a:xfrm>
          <a:prstGeom prst="rect">
            <a:avLst/>
          </a:prstGeom>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48" name="PlaceHolder 2"/>
          <p:cNvSpPr>
            <a:spLocks noGrp="1"/>
          </p:cNvSpPr>
          <p:nvPr>
            <p:ph type="body"/>
          </p:nvPr>
        </p:nvSpPr>
        <p:spPr>
          <a:xfrm>
            <a:off x="914400" y="1845000"/>
            <a:ext cx="3792240" cy="1990800"/>
          </a:xfrm>
          <a:prstGeom prst="rect">
            <a:avLst/>
          </a:prstGeom>
        </p:spPr>
        <p:txBody>
          <a:bodyPr/>
          <a:lstStyle/>
          <a:p>
            <a:endParaRPr/>
          </a:p>
        </p:txBody>
      </p:sp>
      <p:sp>
        <p:nvSpPr>
          <p:cNvPr id="49" name="PlaceHolder 3"/>
          <p:cNvSpPr>
            <a:spLocks noGrp="1"/>
          </p:cNvSpPr>
          <p:nvPr>
            <p:ph type="body"/>
          </p:nvPr>
        </p:nvSpPr>
        <p:spPr>
          <a:xfrm>
            <a:off x="4896360" y="1845000"/>
            <a:ext cx="3792240" cy="1990800"/>
          </a:xfrm>
          <a:prstGeom prst="rect">
            <a:avLst/>
          </a:prstGeom>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8" name="PlaceHolder 1"/>
          <p:cNvSpPr>
            <a:spLocks noGrp="1"/>
          </p:cNvSpPr>
          <p:nvPr>
            <p:ph type="title"/>
          </p:nvPr>
        </p:nvSpPr>
        <p:spPr>
          <a:xfrm>
            <a:off x="899640" y="836640"/>
            <a:ext cx="7772040" cy="927000"/>
          </a:xfrm>
          <a:prstGeom prst="rect">
            <a:avLst/>
          </a:prstGeom>
        </p:spPr>
        <p:txBody>
          <a:bodyPr wrap="none" lIns="0" tIns="0" rIns="0" bIns="0" anchor="ctr"/>
          <a:lstStyle/>
          <a:p>
            <a:endParaRPr dirty="0"/>
          </a:p>
        </p:txBody>
      </p:sp>
      <p:sp>
        <p:nvSpPr>
          <p:cNvPr id="59" name="PlaceHolder 2"/>
          <p:cNvSpPr>
            <a:spLocks noGrp="1"/>
          </p:cNvSpPr>
          <p:nvPr>
            <p:ph type="subTitle"/>
          </p:nvPr>
        </p:nvSpPr>
        <p:spPr>
          <a:xfrm>
            <a:off x="914400" y="1845000"/>
            <a:ext cx="7772040" cy="4174920"/>
          </a:xfrm>
          <a:prstGeom prst="rect">
            <a:avLst/>
          </a:prstGeom>
        </p:spPr>
        <p:txBody>
          <a:bodyPr wrap="none" lIns="0" tIns="0" rIns="0" bIns="0" anchor="ct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899640" y="836640"/>
            <a:ext cx="7772040" cy="927000"/>
          </a:xfrm>
          <a:prstGeom prst="rect">
            <a:avLst/>
          </a:prstGeom>
        </p:spPr>
        <p:txBody>
          <a:bodyPr wrap="none" lIns="0" tIns="0" rIns="0" bIns="0" anchor="ctr"/>
          <a:lstStyle/>
          <a:p>
            <a:endParaRPr dirty="0"/>
          </a:p>
        </p:txBody>
      </p:sp>
      <p:sp>
        <p:nvSpPr>
          <p:cNvPr id="61" name="PlaceHolder 2"/>
          <p:cNvSpPr>
            <a:spLocks noGrp="1"/>
          </p:cNvSpPr>
          <p:nvPr>
            <p:ph type="body"/>
          </p:nvPr>
        </p:nvSpPr>
        <p:spPr>
          <a:xfrm>
            <a:off x="914400" y="1845000"/>
            <a:ext cx="7772040" cy="4174560"/>
          </a:xfrm>
          <a:prstGeom prst="rect">
            <a:avLst/>
          </a:prstGeom>
        </p:spPr>
        <p:txBody>
          <a:bodyPr wrap="none" lIns="0" tIns="0" rIns="0" bIns="0"/>
          <a:lstStyle/>
          <a:p>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63" name="PlaceHolder 2"/>
          <p:cNvSpPr>
            <a:spLocks noGrp="1"/>
          </p:cNvSpPr>
          <p:nvPr>
            <p:ph type="body"/>
          </p:nvPr>
        </p:nvSpPr>
        <p:spPr>
          <a:xfrm>
            <a:off x="914400" y="1845000"/>
            <a:ext cx="3792240" cy="4174560"/>
          </a:xfrm>
          <a:prstGeom prst="rect">
            <a:avLst/>
          </a:prstGeom>
        </p:spPr>
        <p:txBody>
          <a:bodyPr wrap="none" lIns="0" tIns="0" rIns="0" bIns="0"/>
          <a:lstStyle/>
          <a:p>
            <a:endParaRPr/>
          </a:p>
        </p:txBody>
      </p:sp>
      <p:sp>
        <p:nvSpPr>
          <p:cNvPr id="64" name="PlaceHolder 3"/>
          <p:cNvSpPr>
            <a:spLocks noGrp="1"/>
          </p:cNvSpPr>
          <p:nvPr>
            <p:ph type="body"/>
          </p:nvPr>
        </p:nvSpPr>
        <p:spPr>
          <a:xfrm>
            <a:off x="4896360" y="1845000"/>
            <a:ext cx="3792240" cy="4174560"/>
          </a:xfrm>
          <a:prstGeom prst="rect">
            <a:avLst/>
          </a:prstGeom>
        </p:spPr>
        <p:txBody>
          <a:bodyPr wrap="none"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5"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6" name="PlaceHolder 1"/>
          <p:cNvSpPr>
            <a:spLocks noGrp="1"/>
          </p:cNvSpPr>
          <p:nvPr>
            <p:ph type="subTitle"/>
          </p:nvPr>
        </p:nvSpPr>
        <p:spPr>
          <a:xfrm>
            <a:off x="899640" y="836640"/>
            <a:ext cx="7772040" cy="5182920"/>
          </a:xfrm>
          <a:prstGeom prst="rect">
            <a:avLst/>
          </a:prstGeom>
        </p:spPr>
        <p:txBody>
          <a:bodyPr wrap="none" lIns="0" tIns="0" rIns="0" bIns="0" anchor="ct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68" name="PlaceHolder 2"/>
          <p:cNvSpPr>
            <a:spLocks noGrp="1"/>
          </p:cNvSpPr>
          <p:nvPr>
            <p:ph type="body"/>
          </p:nvPr>
        </p:nvSpPr>
        <p:spPr>
          <a:xfrm>
            <a:off x="914400" y="1845000"/>
            <a:ext cx="3792240" cy="1990800"/>
          </a:xfrm>
          <a:prstGeom prst="rect">
            <a:avLst/>
          </a:prstGeom>
        </p:spPr>
        <p:txBody>
          <a:bodyPr wrap="none" lIns="0" tIns="0" rIns="0" bIns="0"/>
          <a:lstStyle/>
          <a:p>
            <a:endParaRPr/>
          </a:p>
        </p:txBody>
      </p:sp>
      <p:sp>
        <p:nvSpPr>
          <p:cNvPr id="69" name="PlaceHolder 3"/>
          <p:cNvSpPr>
            <a:spLocks noGrp="1"/>
          </p:cNvSpPr>
          <p:nvPr>
            <p:ph type="body"/>
          </p:nvPr>
        </p:nvSpPr>
        <p:spPr>
          <a:xfrm>
            <a:off x="914400" y="4025160"/>
            <a:ext cx="3792240" cy="1990800"/>
          </a:xfrm>
          <a:prstGeom prst="rect">
            <a:avLst/>
          </a:prstGeom>
        </p:spPr>
        <p:txBody>
          <a:bodyPr wrap="none" lIns="0" tIns="0" rIns="0" bIns="0"/>
          <a:lstStyle/>
          <a:p>
            <a:endParaRPr/>
          </a:p>
        </p:txBody>
      </p:sp>
      <p:sp>
        <p:nvSpPr>
          <p:cNvPr id="70" name="PlaceHolder 4"/>
          <p:cNvSpPr>
            <a:spLocks noGrp="1"/>
          </p:cNvSpPr>
          <p:nvPr>
            <p:ph type="body"/>
          </p:nvPr>
        </p:nvSpPr>
        <p:spPr>
          <a:xfrm>
            <a:off x="4896360" y="1845000"/>
            <a:ext cx="3792240" cy="417456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8"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19" name="PlaceHolder 2"/>
          <p:cNvSpPr>
            <a:spLocks noGrp="1"/>
          </p:cNvSpPr>
          <p:nvPr>
            <p:ph type="subTitle"/>
          </p:nvPr>
        </p:nvSpPr>
        <p:spPr>
          <a:xfrm>
            <a:off x="914400" y="1845000"/>
            <a:ext cx="7772040" cy="4174920"/>
          </a:xfrm>
          <a:prstGeom prst="rect">
            <a:avLst/>
          </a:prstGeom>
        </p:spPr>
        <p:txBody>
          <a:bodyPr anchor="ct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72" name="PlaceHolder 2"/>
          <p:cNvSpPr>
            <a:spLocks noGrp="1"/>
          </p:cNvSpPr>
          <p:nvPr>
            <p:ph type="body"/>
          </p:nvPr>
        </p:nvSpPr>
        <p:spPr>
          <a:xfrm>
            <a:off x="914400" y="1845000"/>
            <a:ext cx="3792240" cy="4174560"/>
          </a:xfrm>
          <a:prstGeom prst="rect">
            <a:avLst/>
          </a:prstGeom>
        </p:spPr>
        <p:txBody>
          <a:bodyPr wrap="none" lIns="0" tIns="0" rIns="0" bIns="0"/>
          <a:lstStyle/>
          <a:p>
            <a:endParaRPr/>
          </a:p>
        </p:txBody>
      </p:sp>
      <p:sp>
        <p:nvSpPr>
          <p:cNvPr id="73" name="PlaceHolder 3"/>
          <p:cNvSpPr>
            <a:spLocks noGrp="1"/>
          </p:cNvSpPr>
          <p:nvPr>
            <p:ph type="body"/>
          </p:nvPr>
        </p:nvSpPr>
        <p:spPr>
          <a:xfrm>
            <a:off x="4896360" y="1845000"/>
            <a:ext cx="3792240" cy="1990800"/>
          </a:xfrm>
          <a:prstGeom prst="rect">
            <a:avLst/>
          </a:prstGeom>
        </p:spPr>
        <p:txBody>
          <a:bodyPr wrap="none" lIns="0" tIns="0" rIns="0" bIns="0"/>
          <a:lstStyle/>
          <a:p>
            <a:endParaRPr/>
          </a:p>
        </p:txBody>
      </p:sp>
      <p:sp>
        <p:nvSpPr>
          <p:cNvPr id="74" name="PlaceHolder 4"/>
          <p:cNvSpPr>
            <a:spLocks noGrp="1"/>
          </p:cNvSpPr>
          <p:nvPr>
            <p:ph type="body"/>
          </p:nvPr>
        </p:nvSpPr>
        <p:spPr>
          <a:xfrm>
            <a:off x="4896360" y="4025160"/>
            <a:ext cx="3792240" cy="1990800"/>
          </a:xfrm>
          <a:prstGeom prst="rect">
            <a:avLst/>
          </a:prstGeom>
        </p:spPr>
        <p:txBody>
          <a:bodyPr wrap="none"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76" name="PlaceHolder 2"/>
          <p:cNvSpPr>
            <a:spLocks noGrp="1"/>
          </p:cNvSpPr>
          <p:nvPr>
            <p:ph type="body"/>
          </p:nvPr>
        </p:nvSpPr>
        <p:spPr>
          <a:xfrm>
            <a:off x="914400" y="1845000"/>
            <a:ext cx="3792240" cy="1990800"/>
          </a:xfrm>
          <a:prstGeom prst="rect">
            <a:avLst/>
          </a:prstGeom>
        </p:spPr>
        <p:txBody>
          <a:bodyPr wrap="none" lIns="0" tIns="0" rIns="0" bIns="0"/>
          <a:lstStyle/>
          <a:p>
            <a:endParaRPr/>
          </a:p>
        </p:txBody>
      </p:sp>
      <p:sp>
        <p:nvSpPr>
          <p:cNvPr id="77" name="PlaceHolder 3"/>
          <p:cNvSpPr>
            <a:spLocks noGrp="1"/>
          </p:cNvSpPr>
          <p:nvPr>
            <p:ph type="body"/>
          </p:nvPr>
        </p:nvSpPr>
        <p:spPr>
          <a:xfrm>
            <a:off x="4896360" y="1845000"/>
            <a:ext cx="3792240" cy="1990800"/>
          </a:xfrm>
          <a:prstGeom prst="rect">
            <a:avLst/>
          </a:prstGeom>
        </p:spPr>
        <p:txBody>
          <a:bodyPr wrap="none" lIns="0" tIns="0" rIns="0" bIns="0"/>
          <a:lstStyle/>
          <a:p>
            <a:endParaRPr/>
          </a:p>
        </p:txBody>
      </p:sp>
      <p:sp>
        <p:nvSpPr>
          <p:cNvPr id="78" name="PlaceHolder 4"/>
          <p:cNvSpPr>
            <a:spLocks noGrp="1"/>
          </p:cNvSpPr>
          <p:nvPr>
            <p:ph type="body"/>
          </p:nvPr>
        </p:nvSpPr>
        <p:spPr>
          <a:xfrm>
            <a:off x="914400" y="4025160"/>
            <a:ext cx="7771320" cy="1990800"/>
          </a:xfrm>
          <a:prstGeom prst="rect">
            <a:avLst/>
          </a:prstGeom>
        </p:spPr>
        <p:txBody>
          <a:bodyPr wrap="none"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80" name="PlaceHolder 2"/>
          <p:cNvSpPr>
            <a:spLocks noGrp="1"/>
          </p:cNvSpPr>
          <p:nvPr>
            <p:ph type="body"/>
          </p:nvPr>
        </p:nvSpPr>
        <p:spPr>
          <a:xfrm>
            <a:off x="914400" y="1845000"/>
            <a:ext cx="7772040" cy="1990800"/>
          </a:xfrm>
          <a:prstGeom prst="rect">
            <a:avLst/>
          </a:prstGeom>
        </p:spPr>
        <p:txBody>
          <a:bodyPr wrap="none" lIns="0" tIns="0" rIns="0" bIns="0"/>
          <a:lstStyle/>
          <a:p>
            <a:endParaRPr/>
          </a:p>
        </p:txBody>
      </p:sp>
      <p:sp>
        <p:nvSpPr>
          <p:cNvPr id="81" name="PlaceHolder 3"/>
          <p:cNvSpPr>
            <a:spLocks noGrp="1"/>
          </p:cNvSpPr>
          <p:nvPr>
            <p:ph type="body"/>
          </p:nvPr>
        </p:nvSpPr>
        <p:spPr>
          <a:xfrm>
            <a:off x="914400" y="4025160"/>
            <a:ext cx="7772040" cy="1990800"/>
          </a:xfrm>
          <a:prstGeom prst="rect">
            <a:avLst/>
          </a:prstGeom>
        </p:spPr>
        <p:txBody>
          <a:bodyPr wrap="none"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83" name="PlaceHolder 2"/>
          <p:cNvSpPr>
            <a:spLocks noGrp="1"/>
          </p:cNvSpPr>
          <p:nvPr>
            <p:ph type="body"/>
          </p:nvPr>
        </p:nvSpPr>
        <p:spPr>
          <a:xfrm>
            <a:off x="914400" y="1845000"/>
            <a:ext cx="3792240" cy="1990800"/>
          </a:xfrm>
          <a:prstGeom prst="rect">
            <a:avLst/>
          </a:prstGeom>
        </p:spPr>
        <p:txBody>
          <a:bodyPr wrap="none" lIns="0" tIns="0" rIns="0" bIns="0"/>
          <a:lstStyle/>
          <a:p>
            <a:endParaRPr/>
          </a:p>
        </p:txBody>
      </p:sp>
      <p:sp>
        <p:nvSpPr>
          <p:cNvPr id="84" name="PlaceHolder 3"/>
          <p:cNvSpPr>
            <a:spLocks noGrp="1"/>
          </p:cNvSpPr>
          <p:nvPr>
            <p:ph type="body"/>
          </p:nvPr>
        </p:nvSpPr>
        <p:spPr>
          <a:xfrm>
            <a:off x="4896360" y="1845000"/>
            <a:ext cx="3792240" cy="1990800"/>
          </a:xfrm>
          <a:prstGeom prst="rect">
            <a:avLst/>
          </a:prstGeom>
        </p:spPr>
        <p:txBody>
          <a:bodyPr wrap="none" lIns="0" tIns="0" rIns="0" bIns="0"/>
          <a:lstStyle/>
          <a:p>
            <a:endParaRPr/>
          </a:p>
        </p:txBody>
      </p:sp>
      <p:sp>
        <p:nvSpPr>
          <p:cNvPr id="85" name="PlaceHolder 4"/>
          <p:cNvSpPr>
            <a:spLocks noGrp="1"/>
          </p:cNvSpPr>
          <p:nvPr>
            <p:ph type="body"/>
          </p:nvPr>
        </p:nvSpPr>
        <p:spPr>
          <a:xfrm>
            <a:off x="4896360" y="4025160"/>
            <a:ext cx="3792240" cy="1990800"/>
          </a:xfrm>
          <a:prstGeom prst="rect">
            <a:avLst/>
          </a:prstGeom>
        </p:spPr>
        <p:txBody>
          <a:bodyPr wrap="none" lIns="0" tIns="0" rIns="0" bIns="0"/>
          <a:lstStyle/>
          <a:p>
            <a:endParaRPr/>
          </a:p>
        </p:txBody>
      </p:sp>
      <p:sp>
        <p:nvSpPr>
          <p:cNvPr id="86" name="PlaceHolder 5"/>
          <p:cNvSpPr>
            <a:spLocks noGrp="1"/>
          </p:cNvSpPr>
          <p:nvPr>
            <p:ph type="body"/>
          </p:nvPr>
        </p:nvSpPr>
        <p:spPr>
          <a:xfrm>
            <a:off x="914400" y="4025160"/>
            <a:ext cx="3792240" cy="1990800"/>
          </a:xfrm>
          <a:prstGeom prst="rect">
            <a:avLst/>
          </a:prstGeom>
        </p:spPr>
        <p:txBody>
          <a:bodyPr wrap="none"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899640" y="836640"/>
            <a:ext cx="7772040" cy="927000"/>
          </a:xfrm>
          <a:prstGeom prst="rect">
            <a:avLst/>
          </a:prstGeom>
        </p:spPr>
        <p:txBody>
          <a:bodyPr wrap="none" lIns="0" tIns="0" rIns="0" bIns="0" anchor="ctr"/>
          <a:lstStyle/>
          <a:p>
            <a:endParaRPr/>
          </a:p>
        </p:txBody>
      </p:sp>
      <p:sp>
        <p:nvSpPr>
          <p:cNvPr id="88" name="PlaceHolder 2"/>
          <p:cNvSpPr>
            <a:spLocks noGrp="1"/>
          </p:cNvSpPr>
          <p:nvPr>
            <p:ph type="body"/>
          </p:nvPr>
        </p:nvSpPr>
        <p:spPr>
          <a:xfrm>
            <a:off x="914400" y="1845000"/>
            <a:ext cx="3792240" cy="1990800"/>
          </a:xfrm>
          <a:prstGeom prst="rect">
            <a:avLst/>
          </a:prstGeom>
        </p:spPr>
        <p:txBody>
          <a:bodyPr wrap="none" lIns="0" tIns="0" rIns="0" bIns="0"/>
          <a:lstStyle/>
          <a:p>
            <a:endParaRPr/>
          </a:p>
        </p:txBody>
      </p:sp>
      <p:sp>
        <p:nvSpPr>
          <p:cNvPr id="89" name="PlaceHolder 3"/>
          <p:cNvSpPr>
            <a:spLocks noGrp="1"/>
          </p:cNvSpPr>
          <p:nvPr>
            <p:ph type="body"/>
          </p:nvPr>
        </p:nvSpPr>
        <p:spPr>
          <a:xfrm>
            <a:off x="4896360" y="1845000"/>
            <a:ext cx="3792240" cy="1990800"/>
          </a:xfrm>
          <a:prstGeom prst="rect">
            <a:avLst/>
          </a:prstGeom>
        </p:spPr>
        <p:txBody>
          <a:bodyPr wrap="none" lIns="0" tIns="0" rIns="0" bIns="0"/>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21" name="PlaceHolder 2"/>
          <p:cNvSpPr>
            <a:spLocks noGrp="1"/>
          </p:cNvSpPr>
          <p:nvPr>
            <p:ph type="body"/>
          </p:nvPr>
        </p:nvSpPr>
        <p:spPr>
          <a:xfrm>
            <a:off x="914400" y="1845000"/>
            <a:ext cx="7772040" cy="4174560"/>
          </a:xfrm>
          <a:prstGeom prst="rect">
            <a:avLst/>
          </a:prstGeom>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23" name="PlaceHolder 2"/>
          <p:cNvSpPr>
            <a:spLocks noGrp="1"/>
          </p:cNvSpPr>
          <p:nvPr>
            <p:ph type="body"/>
          </p:nvPr>
        </p:nvSpPr>
        <p:spPr>
          <a:xfrm>
            <a:off x="914400" y="1845000"/>
            <a:ext cx="3792240" cy="4174560"/>
          </a:xfrm>
          <a:prstGeom prst="rect">
            <a:avLst/>
          </a:prstGeom>
        </p:spPr>
        <p:txBody>
          <a:bodyPr/>
          <a:lstStyle/>
          <a:p>
            <a:endParaRPr/>
          </a:p>
        </p:txBody>
      </p:sp>
      <p:sp>
        <p:nvSpPr>
          <p:cNvPr id="24" name="PlaceHolder 3"/>
          <p:cNvSpPr>
            <a:spLocks noGrp="1"/>
          </p:cNvSpPr>
          <p:nvPr>
            <p:ph type="body"/>
          </p:nvPr>
        </p:nvSpPr>
        <p:spPr>
          <a:xfrm>
            <a:off x="4896360" y="1845000"/>
            <a:ext cx="3792240" cy="4174560"/>
          </a:xfrm>
          <a:prstGeom prst="rect">
            <a:avLst/>
          </a:prstGeom>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5"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6" name="PlaceHolder 1"/>
          <p:cNvSpPr>
            <a:spLocks noGrp="1"/>
          </p:cNvSpPr>
          <p:nvPr>
            <p:ph type="subTitle"/>
          </p:nvPr>
        </p:nvSpPr>
        <p:spPr>
          <a:xfrm>
            <a:off x="899640" y="836640"/>
            <a:ext cx="7772040" cy="5182920"/>
          </a:xfrm>
          <a:prstGeom prst="rect">
            <a:avLst/>
          </a:prstGeom>
        </p:spPr>
        <p:txBody>
          <a:bodyPr anchor="ct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28" name="PlaceHolder 2"/>
          <p:cNvSpPr>
            <a:spLocks noGrp="1"/>
          </p:cNvSpPr>
          <p:nvPr>
            <p:ph type="body"/>
          </p:nvPr>
        </p:nvSpPr>
        <p:spPr>
          <a:xfrm>
            <a:off x="914400" y="1845000"/>
            <a:ext cx="3792240" cy="1990800"/>
          </a:xfrm>
          <a:prstGeom prst="rect">
            <a:avLst/>
          </a:prstGeom>
        </p:spPr>
        <p:txBody>
          <a:bodyPr/>
          <a:lstStyle/>
          <a:p>
            <a:endParaRPr/>
          </a:p>
        </p:txBody>
      </p:sp>
      <p:sp>
        <p:nvSpPr>
          <p:cNvPr id="29" name="PlaceHolder 3"/>
          <p:cNvSpPr>
            <a:spLocks noGrp="1"/>
          </p:cNvSpPr>
          <p:nvPr>
            <p:ph type="body"/>
          </p:nvPr>
        </p:nvSpPr>
        <p:spPr>
          <a:xfrm>
            <a:off x="914400" y="4025160"/>
            <a:ext cx="3792240" cy="1990800"/>
          </a:xfrm>
          <a:prstGeom prst="rect">
            <a:avLst/>
          </a:prstGeom>
        </p:spPr>
        <p:txBody>
          <a:bodyPr/>
          <a:lstStyle/>
          <a:p>
            <a:endParaRPr/>
          </a:p>
        </p:txBody>
      </p:sp>
      <p:sp>
        <p:nvSpPr>
          <p:cNvPr id="30" name="PlaceHolder 4"/>
          <p:cNvSpPr>
            <a:spLocks noGrp="1"/>
          </p:cNvSpPr>
          <p:nvPr>
            <p:ph type="body"/>
          </p:nvPr>
        </p:nvSpPr>
        <p:spPr>
          <a:xfrm>
            <a:off x="4896360" y="1845000"/>
            <a:ext cx="3792240" cy="4174560"/>
          </a:xfrm>
          <a:prstGeom prst="rect">
            <a:avLst/>
          </a:prstGeom>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32" name="PlaceHolder 2"/>
          <p:cNvSpPr>
            <a:spLocks noGrp="1"/>
          </p:cNvSpPr>
          <p:nvPr>
            <p:ph type="body"/>
          </p:nvPr>
        </p:nvSpPr>
        <p:spPr>
          <a:xfrm>
            <a:off x="914400" y="1845000"/>
            <a:ext cx="3792240" cy="4174560"/>
          </a:xfrm>
          <a:prstGeom prst="rect">
            <a:avLst/>
          </a:prstGeom>
        </p:spPr>
        <p:txBody>
          <a:bodyPr/>
          <a:lstStyle/>
          <a:p>
            <a:endParaRPr/>
          </a:p>
        </p:txBody>
      </p:sp>
      <p:sp>
        <p:nvSpPr>
          <p:cNvPr id="33" name="PlaceHolder 3"/>
          <p:cNvSpPr>
            <a:spLocks noGrp="1"/>
          </p:cNvSpPr>
          <p:nvPr>
            <p:ph type="body"/>
          </p:nvPr>
        </p:nvSpPr>
        <p:spPr>
          <a:xfrm>
            <a:off x="4896360" y="1845000"/>
            <a:ext cx="3792240" cy="1990800"/>
          </a:xfrm>
          <a:prstGeom prst="rect">
            <a:avLst/>
          </a:prstGeom>
        </p:spPr>
        <p:txBody>
          <a:bodyPr/>
          <a:lstStyle/>
          <a:p>
            <a:endParaRPr/>
          </a:p>
        </p:txBody>
      </p:sp>
      <p:sp>
        <p:nvSpPr>
          <p:cNvPr id="34" name="PlaceHolder 4"/>
          <p:cNvSpPr>
            <a:spLocks noGrp="1"/>
          </p:cNvSpPr>
          <p:nvPr>
            <p:ph type="body"/>
          </p:nvPr>
        </p:nvSpPr>
        <p:spPr>
          <a:xfrm>
            <a:off x="4896360" y="4025160"/>
            <a:ext cx="3792240" cy="1990800"/>
          </a:xfrm>
          <a:prstGeom prst="rect">
            <a:avLst/>
          </a:prstGeom>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899640" y="836640"/>
            <a:ext cx="7772040" cy="927000"/>
          </a:xfrm>
          <a:prstGeom prst="rect">
            <a:avLst/>
          </a:prstGeom>
        </p:spPr>
        <p:txBody>
          <a:bodyPr wrap="none" lIns="0" tIns="0" rIns="0" bIns="0"/>
          <a:lstStyle/>
          <a:p>
            <a:endParaRPr/>
          </a:p>
        </p:txBody>
      </p:sp>
      <p:sp>
        <p:nvSpPr>
          <p:cNvPr id="36" name="PlaceHolder 2"/>
          <p:cNvSpPr>
            <a:spLocks noGrp="1"/>
          </p:cNvSpPr>
          <p:nvPr>
            <p:ph type="body"/>
          </p:nvPr>
        </p:nvSpPr>
        <p:spPr>
          <a:xfrm>
            <a:off x="914400" y="1845000"/>
            <a:ext cx="3792240" cy="1990800"/>
          </a:xfrm>
          <a:prstGeom prst="rect">
            <a:avLst/>
          </a:prstGeom>
        </p:spPr>
        <p:txBody>
          <a:bodyPr/>
          <a:lstStyle/>
          <a:p>
            <a:endParaRPr/>
          </a:p>
        </p:txBody>
      </p:sp>
      <p:sp>
        <p:nvSpPr>
          <p:cNvPr id="37" name="PlaceHolder 3"/>
          <p:cNvSpPr>
            <a:spLocks noGrp="1"/>
          </p:cNvSpPr>
          <p:nvPr>
            <p:ph type="body"/>
          </p:nvPr>
        </p:nvSpPr>
        <p:spPr>
          <a:xfrm>
            <a:off x="4896360" y="1845000"/>
            <a:ext cx="3792240" cy="1990800"/>
          </a:xfrm>
          <a:prstGeom prst="rect">
            <a:avLst/>
          </a:prstGeom>
        </p:spPr>
        <p:txBody>
          <a:bodyPr/>
          <a:lstStyle/>
          <a:p>
            <a:endParaRPr/>
          </a:p>
        </p:txBody>
      </p:sp>
      <p:sp>
        <p:nvSpPr>
          <p:cNvPr id="38" name="PlaceHolder 4"/>
          <p:cNvSpPr>
            <a:spLocks noGrp="1"/>
          </p:cNvSpPr>
          <p:nvPr>
            <p:ph type="body"/>
          </p:nvPr>
        </p:nvSpPr>
        <p:spPr>
          <a:xfrm>
            <a:off x="914400" y="4025160"/>
            <a:ext cx="7771320" cy="1990800"/>
          </a:xfrm>
          <a:prstGeom prst="rect">
            <a:avLst/>
          </a:prstGeom>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8.png"/><Relationship Id="rId2" Type="http://schemas.openxmlformats.org/officeDocument/2006/relationships/slideLayout" Target="../slideLayouts/slideLayout14.xml"/><Relationship Id="rId16"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6.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CustomShape 1"/>
          <p:cNvSpPr>
            <a:spLocks noChangeArrowheads="1"/>
          </p:cNvSpPr>
          <p:nvPr/>
        </p:nvSpPr>
        <p:spPr bwMode="auto">
          <a:xfrm>
            <a:off x="0" y="0"/>
            <a:ext cx="9144000" cy="6858000"/>
          </a:xfrm>
          <a:prstGeom prst="rect">
            <a:avLst/>
          </a:prstGeom>
          <a:solidFill>
            <a:srgbClr val="FFFFFF"/>
          </a:solidFill>
          <a:ln w="9525">
            <a:noFill/>
            <a:miter lim="800000"/>
            <a:headEnd/>
            <a:tailEnd/>
          </a:ln>
        </p:spPr>
        <p:txBody>
          <a:bodyPr/>
          <a:lstStyle/>
          <a:p>
            <a:endParaRPr lang="de-DE"/>
          </a:p>
        </p:txBody>
      </p:sp>
      <p:sp>
        <p:nvSpPr>
          <p:cNvPr id="1027" name="CustomShape 2"/>
          <p:cNvSpPr>
            <a:spLocks noChangeArrowheads="1"/>
          </p:cNvSpPr>
          <p:nvPr/>
        </p:nvSpPr>
        <p:spPr bwMode="auto">
          <a:xfrm>
            <a:off x="63500" y="69850"/>
            <a:ext cx="9013825" cy="6692900"/>
          </a:xfrm>
          <a:prstGeom prst="roundRect">
            <a:avLst>
              <a:gd name="adj" fmla="val 4931"/>
            </a:avLst>
          </a:prstGeom>
          <a:solidFill>
            <a:srgbClr val="FFFFFF"/>
          </a:solidFill>
          <a:ln w="6480">
            <a:solidFill>
              <a:srgbClr val="000000"/>
            </a:solidFill>
            <a:round/>
            <a:headEnd/>
            <a:tailEnd/>
          </a:ln>
        </p:spPr>
        <p:txBody>
          <a:bodyPr/>
          <a:lstStyle/>
          <a:p>
            <a:endParaRPr lang="de-DE"/>
          </a:p>
        </p:txBody>
      </p:sp>
      <p:pic>
        <p:nvPicPr>
          <p:cNvPr id="1028" name="Image 3"/>
          <p:cNvPicPr>
            <a:picLocks noChangeAspect="1" noChangeArrowheads="1"/>
          </p:cNvPicPr>
          <p:nvPr/>
        </p:nvPicPr>
        <p:blipFill>
          <a:blip r:embed="rId14"/>
          <a:srcRect/>
          <a:stretch>
            <a:fillRect/>
          </a:stretch>
        </p:blipFill>
        <p:spPr bwMode="auto">
          <a:xfrm>
            <a:off x="7092950" y="260350"/>
            <a:ext cx="1598613" cy="581025"/>
          </a:xfrm>
          <a:prstGeom prst="rect">
            <a:avLst/>
          </a:prstGeom>
          <a:noFill/>
          <a:ln w="9525">
            <a:noFill/>
            <a:miter lim="800000"/>
            <a:headEnd/>
            <a:tailEnd/>
          </a:ln>
        </p:spPr>
      </p:pic>
      <p:sp>
        <p:nvSpPr>
          <p:cNvPr id="3" name="CustomShape 3"/>
          <p:cNvSpPr/>
          <p:nvPr/>
        </p:nvSpPr>
        <p:spPr>
          <a:xfrm>
            <a:off x="625475" y="333375"/>
            <a:ext cx="3552825" cy="363538"/>
          </a:xfrm>
          <a:prstGeom prst="rect">
            <a:avLst/>
          </a:prstGeom>
        </p:spPr>
        <p:txBody>
          <a:bodyPr wrap="none" lIns="90000" tIns="45000" rIns="90000" bIns="45000"/>
          <a:lstStyle/>
          <a:p>
            <a:pPr fontAlgn="auto">
              <a:spcBef>
                <a:spcPts val="0"/>
              </a:spcBef>
              <a:spcAft>
                <a:spcPts val="0"/>
              </a:spcAft>
              <a:defRPr/>
            </a:pPr>
            <a:r>
              <a:rPr lang="de-DE" b="1">
                <a:solidFill>
                  <a:srgbClr val="000000"/>
                </a:solidFill>
                <a:latin typeface="Perpetua"/>
                <a:ea typeface="+mn-ea"/>
                <a:cs typeface="+mn-cs"/>
              </a:rPr>
              <a:t>BRICkS – European Project</a:t>
            </a:r>
            <a:endParaRPr>
              <a:latin typeface="+mn-lt"/>
              <a:ea typeface="+mn-ea"/>
              <a:cs typeface="+mn-cs"/>
            </a:endParaRPr>
          </a:p>
        </p:txBody>
      </p:sp>
      <p:pic>
        <p:nvPicPr>
          <p:cNvPr id="1030" name="Picture 9"/>
          <p:cNvPicPr>
            <a:picLocks noChangeAspect="1" noChangeArrowheads="1"/>
          </p:cNvPicPr>
          <p:nvPr/>
        </p:nvPicPr>
        <p:blipFill>
          <a:blip r:embed="rId15"/>
          <a:srcRect/>
          <a:stretch>
            <a:fillRect/>
          </a:stretch>
        </p:blipFill>
        <p:spPr bwMode="auto">
          <a:xfrm>
            <a:off x="1547813" y="5997575"/>
            <a:ext cx="6581775" cy="733425"/>
          </a:xfrm>
          <a:prstGeom prst="rect">
            <a:avLst/>
          </a:prstGeom>
          <a:noFill/>
          <a:ln w="9525">
            <a:noFill/>
            <a:miter lim="800000"/>
            <a:headEnd/>
            <a:tailEnd/>
          </a:ln>
        </p:spPr>
      </p:pic>
      <p:sp>
        <p:nvSpPr>
          <p:cNvPr id="5" name="CustomShape 4"/>
          <p:cNvSpPr/>
          <p:nvPr/>
        </p:nvSpPr>
        <p:spPr>
          <a:xfrm>
            <a:off x="0" y="0"/>
            <a:ext cx="9144000" cy="6858000"/>
          </a:xfrm>
          <a:prstGeom prst="rect">
            <a:avLst/>
          </a:prstGeom>
          <a:solidFill>
            <a:srgbClr val="FFFFFF"/>
          </a:solidFill>
          <a:effectLst/>
        </p:spPr>
        <p:txBody>
          <a:bodyPr/>
          <a:lstStyle/>
          <a:p>
            <a:pPr fontAlgn="auto">
              <a:spcBef>
                <a:spcPts val="0"/>
              </a:spcBef>
              <a:spcAft>
                <a:spcPts val="0"/>
              </a:spcAft>
              <a:defRPr/>
            </a:pPr>
            <a:endParaRPr lang="de-DE" dirty="0">
              <a:latin typeface="+mn-lt"/>
              <a:ea typeface="+mn-ea"/>
              <a:cs typeface="+mn-cs"/>
            </a:endParaRPr>
          </a:p>
        </p:txBody>
      </p:sp>
      <p:sp>
        <p:nvSpPr>
          <p:cNvPr id="6" name="CustomShape 5"/>
          <p:cNvSpPr/>
          <p:nvPr/>
        </p:nvSpPr>
        <p:spPr>
          <a:xfrm>
            <a:off x="65088" y="69850"/>
            <a:ext cx="9013825" cy="6691313"/>
          </a:xfrm>
          <a:prstGeom prst="roundRect">
            <a:avLst>
              <a:gd name="adj" fmla="val 4929"/>
            </a:avLst>
          </a:prstGeom>
          <a:ln/>
        </p:spPr>
        <p:style>
          <a:lnRef idx="2">
            <a:schemeClr val="accent1"/>
          </a:lnRef>
          <a:fillRef idx="1">
            <a:schemeClr val="lt1"/>
          </a:fillRef>
          <a:effectRef idx="0">
            <a:schemeClr val="accent1"/>
          </a:effectRef>
          <a:fontRef idx="minor">
            <a:schemeClr val="dk1"/>
          </a:fontRef>
        </p:style>
        <p:txBody>
          <a:bodyPr/>
          <a:lstStyle/>
          <a:p>
            <a:pPr fontAlgn="auto">
              <a:spcBef>
                <a:spcPts val="0"/>
              </a:spcBef>
              <a:spcAft>
                <a:spcPts val="0"/>
              </a:spcAft>
              <a:defRPr/>
            </a:pPr>
            <a:endParaRPr lang="de-DE" dirty="0"/>
          </a:p>
        </p:txBody>
      </p:sp>
      <p:sp>
        <p:nvSpPr>
          <p:cNvPr id="7" name="PlaceHolder 6"/>
          <p:cNvSpPr>
            <a:spLocks noGrp="1"/>
          </p:cNvSpPr>
          <p:nvPr>
            <p:ph type="dt"/>
          </p:nvPr>
        </p:nvSpPr>
        <p:spPr>
          <a:xfrm>
            <a:off x="6172200" y="6191250"/>
            <a:ext cx="2476500" cy="476250"/>
          </a:xfrm>
          <a:prstGeom prst="rect">
            <a:avLst/>
          </a:prstGeom>
        </p:spPr>
        <p:txBody>
          <a:bodyPr lIns="90000" tIns="45000" rIns="90000" bIns="45000" anchor="ctr"/>
          <a:lstStyle>
            <a:lvl1pPr algn="r" fontAlgn="auto">
              <a:spcBef>
                <a:spcPts val="0"/>
              </a:spcBef>
              <a:spcAft>
                <a:spcPts val="0"/>
              </a:spcAft>
              <a:defRPr sz="1400">
                <a:solidFill>
                  <a:srgbClr val="696464"/>
                </a:solidFill>
                <a:latin typeface="Perpetua"/>
                <a:ea typeface="+mn-ea"/>
                <a:cs typeface="+mn-cs"/>
              </a:defRPr>
            </a:lvl1pPr>
          </a:lstStyle>
          <a:p>
            <a:pPr>
              <a:defRPr/>
            </a:pPr>
            <a:r>
              <a:rPr lang="de-DE"/>
              <a:t>10.01.16</a:t>
            </a:r>
            <a:endParaRPr>
              <a:latin typeface="+mn-lt"/>
            </a:endParaRPr>
          </a:p>
        </p:txBody>
      </p:sp>
      <p:sp>
        <p:nvSpPr>
          <p:cNvPr id="8" name="PlaceHolder 7"/>
          <p:cNvSpPr>
            <a:spLocks noGrp="1"/>
          </p:cNvSpPr>
          <p:nvPr>
            <p:ph type="ftr"/>
          </p:nvPr>
        </p:nvSpPr>
        <p:spPr>
          <a:xfrm>
            <a:off x="914400" y="6172200"/>
            <a:ext cx="3962400" cy="457200"/>
          </a:xfrm>
          <a:prstGeom prst="rect">
            <a:avLst/>
          </a:prstGeom>
        </p:spPr>
        <p:txBody>
          <a:bodyPr lIns="90000" tIns="45000" rIns="90000" bIns="45000" anchor="ctr"/>
          <a:lstStyle>
            <a:lvl1pPr fontAlgn="auto">
              <a:spcBef>
                <a:spcPts val="0"/>
              </a:spcBef>
              <a:spcAft>
                <a:spcPts val="0"/>
              </a:spcAft>
              <a:defRPr dirty="0">
                <a:latin typeface="+mn-lt"/>
                <a:ea typeface="+mn-ea"/>
                <a:cs typeface="+mn-cs"/>
              </a:defRPr>
            </a:lvl1pPr>
          </a:lstStyle>
          <a:p>
            <a:pPr>
              <a:defRPr/>
            </a:pPr>
            <a:endParaRPr/>
          </a:p>
        </p:txBody>
      </p:sp>
      <p:sp>
        <p:nvSpPr>
          <p:cNvPr id="9" name="PlaceHolder 8"/>
          <p:cNvSpPr>
            <a:spLocks noGrp="1"/>
          </p:cNvSpPr>
          <p:nvPr>
            <p:ph type="sldNum"/>
          </p:nvPr>
        </p:nvSpPr>
        <p:spPr>
          <a:xfrm>
            <a:off x="146050" y="6210300"/>
            <a:ext cx="457200" cy="457200"/>
          </a:xfrm>
          <a:prstGeom prst="rect">
            <a:avLst/>
          </a:prstGeom>
        </p:spPr>
        <p:txBody>
          <a:bodyPr lIns="0" tIns="0" rIns="0" bIns="0"/>
          <a:lstStyle>
            <a:lvl1pPr fontAlgn="auto">
              <a:spcBef>
                <a:spcPts val="0"/>
              </a:spcBef>
              <a:spcAft>
                <a:spcPts val="0"/>
              </a:spcAft>
              <a:defRPr sz="1400">
                <a:solidFill>
                  <a:srgbClr val="FFFFFF"/>
                </a:solidFill>
                <a:latin typeface="Perpetua"/>
                <a:ea typeface="+mn-ea"/>
                <a:cs typeface="+mn-cs"/>
              </a:defRPr>
            </a:lvl1pPr>
          </a:lstStyle>
          <a:p>
            <a:pPr>
              <a:defRPr/>
            </a:pPr>
            <a:fld id="{1555DFC1-9596-4FBD-AB39-E29BB8649B52}" type="slidenum">
              <a:rPr lang="de-DE"/>
              <a:pPr>
                <a:defRPr/>
              </a:pPr>
              <a:t>‹Nr.›</a:t>
            </a:fld>
            <a:endParaRPr>
              <a:latin typeface="+mn-lt"/>
            </a:endParaRPr>
          </a:p>
        </p:txBody>
      </p:sp>
      <p:sp>
        <p:nvSpPr>
          <p:cNvPr id="10" name="CustomShape 9"/>
          <p:cNvSpPr/>
          <p:nvPr/>
        </p:nvSpPr>
        <p:spPr>
          <a:xfrm>
            <a:off x="63500" y="1449388"/>
            <a:ext cx="9020175" cy="1527175"/>
          </a:xfrm>
          <a:prstGeom prst="rect">
            <a:avLst/>
          </a:prstGeom>
          <a:solidFill>
            <a:schemeClr val="accent2">
              <a:lumMod val="75000"/>
            </a:schemeClr>
          </a:solidFill>
        </p:spPr>
        <p:txBody>
          <a:bodyPr/>
          <a:lstStyle/>
          <a:p>
            <a:pPr fontAlgn="auto">
              <a:spcBef>
                <a:spcPts val="0"/>
              </a:spcBef>
              <a:spcAft>
                <a:spcPts val="0"/>
              </a:spcAft>
              <a:defRPr/>
            </a:pPr>
            <a:endParaRPr lang="de-DE" dirty="0">
              <a:latin typeface="+mn-lt"/>
              <a:ea typeface="+mn-ea"/>
              <a:cs typeface="+mn-cs"/>
            </a:endParaRPr>
          </a:p>
        </p:txBody>
      </p:sp>
      <p:sp>
        <p:nvSpPr>
          <p:cNvPr id="11" name="CustomShape 10"/>
          <p:cNvSpPr/>
          <p:nvPr/>
        </p:nvSpPr>
        <p:spPr>
          <a:xfrm>
            <a:off x="63500" y="1397000"/>
            <a:ext cx="9020175" cy="120650"/>
          </a:xfrm>
          <a:prstGeom prst="rect">
            <a:avLst/>
          </a:prstGeom>
          <a:solidFill>
            <a:schemeClr val="accent3">
              <a:lumMod val="40000"/>
              <a:lumOff val="60000"/>
            </a:schemeClr>
          </a:solidFill>
        </p:spPr>
      </p:sp>
      <p:sp>
        <p:nvSpPr>
          <p:cNvPr id="12" name="CustomShape 11"/>
          <p:cNvSpPr/>
          <p:nvPr/>
        </p:nvSpPr>
        <p:spPr>
          <a:xfrm>
            <a:off x="63500" y="2976563"/>
            <a:ext cx="9020175" cy="109537"/>
          </a:xfrm>
          <a:prstGeom prst="rect">
            <a:avLst/>
          </a:prstGeom>
          <a:solidFill>
            <a:schemeClr val="accent3">
              <a:lumMod val="60000"/>
              <a:lumOff val="40000"/>
            </a:schemeClr>
          </a:solidFill>
        </p:spPr>
        <p:txBody>
          <a:bodyPr/>
          <a:lstStyle/>
          <a:p>
            <a:pPr fontAlgn="auto">
              <a:spcBef>
                <a:spcPts val="0"/>
              </a:spcBef>
              <a:spcAft>
                <a:spcPts val="0"/>
              </a:spcAft>
              <a:defRPr/>
            </a:pPr>
            <a:endParaRPr lang="de-DE" dirty="0">
              <a:latin typeface="+mn-lt"/>
              <a:ea typeface="+mn-ea"/>
              <a:cs typeface="+mn-cs"/>
            </a:endParaRPr>
          </a:p>
        </p:txBody>
      </p:sp>
      <p:sp>
        <p:nvSpPr>
          <p:cNvPr id="1039" name="PlaceHolder 12"/>
          <p:cNvSpPr>
            <a:spLocks noGrp="1"/>
          </p:cNvSpPr>
          <p:nvPr>
            <p:ph type="title"/>
          </p:nvPr>
        </p:nvSpPr>
        <p:spPr bwMode="auto">
          <a:xfrm>
            <a:off x="457200" y="1506538"/>
            <a:ext cx="8229600" cy="1468437"/>
          </a:xfrm>
          <a:prstGeom prst="rect">
            <a:avLst/>
          </a:prstGeom>
          <a:noFill/>
          <a:ln w="9525">
            <a:noFill/>
            <a:miter lim="800000"/>
            <a:headEnd/>
            <a:tailEnd/>
          </a:ln>
        </p:spPr>
        <p:txBody>
          <a:bodyPr vert="horz" wrap="square" lIns="90000" tIns="45000" rIns="90000" bIns="91440" numCol="1" anchor="ctr" anchorCtr="0" compatLnSpc="1">
            <a:prstTxWarp prst="textNoShape">
              <a:avLst/>
            </a:prstTxWarp>
          </a:bodyPr>
          <a:lstStyle/>
          <a:p>
            <a:pPr lvl="0"/>
            <a:r>
              <a:rPr lang="de-DE"/>
              <a:t>Klicken Sie, um das Format des Titeltextes zu bearbeitenTitelmasterformat durch Klicken bearbeiten</a:t>
            </a:r>
          </a:p>
        </p:txBody>
      </p:sp>
      <p:sp>
        <p:nvSpPr>
          <p:cNvPr id="15" name="CustomShape 13"/>
          <p:cNvSpPr/>
          <p:nvPr/>
        </p:nvSpPr>
        <p:spPr>
          <a:xfrm>
            <a:off x="973138" y="481013"/>
            <a:ext cx="3552825" cy="365125"/>
          </a:xfrm>
          <a:prstGeom prst="rect">
            <a:avLst/>
          </a:prstGeom>
        </p:spPr>
        <p:txBody>
          <a:bodyPr wrap="none" lIns="90000" tIns="45000" rIns="90000" bIns="45000"/>
          <a:lstStyle/>
          <a:p>
            <a:pPr fontAlgn="auto">
              <a:spcBef>
                <a:spcPts val="0"/>
              </a:spcBef>
              <a:spcAft>
                <a:spcPts val="0"/>
              </a:spcAft>
              <a:defRPr/>
            </a:pPr>
            <a:r>
              <a:rPr lang="de-DE" b="1" dirty="0" err="1">
                <a:solidFill>
                  <a:srgbClr val="000000"/>
                </a:solidFill>
                <a:latin typeface="Perpetua"/>
                <a:ea typeface="+mn-ea"/>
                <a:cs typeface="+mn-cs"/>
              </a:rPr>
              <a:t>BRICkS</a:t>
            </a:r>
            <a:r>
              <a:rPr lang="de-DE" b="1" dirty="0">
                <a:solidFill>
                  <a:srgbClr val="000000"/>
                </a:solidFill>
                <a:latin typeface="Perpetua"/>
                <a:ea typeface="+mn-ea"/>
                <a:cs typeface="+mn-cs"/>
              </a:rPr>
              <a:t> – European Project</a:t>
            </a:r>
            <a:endParaRPr dirty="0">
              <a:latin typeface="+mn-lt"/>
              <a:ea typeface="+mn-ea"/>
              <a:cs typeface="+mn-cs"/>
            </a:endParaRPr>
          </a:p>
        </p:txBody>
      </p:sp>
      <p:sp>
        <p:nvSpPr>
          <p:cNvPr id="17" name="PlaceHolder 14"/>
          <p:cNvSpPr>
            <a:spLocks noGrp="1"/>
          </p:cNvSpPr>
          <p:nvPr>
            <p:ph type="body"/>
          </p:nvPr>
        </p:nvSpPr>
        <p:spPr>
          <a:xfrm>
            <a:off x="457200" y="1604963"/>
            <a:ext cx="8229600" cy="3976687"/>
          </a:xfrm>
          <a:prstGeom prst="rect">
            <a:avLst/>
          </a:prstGeom>
        </p:spPr>
        <p:txBody>
          <a:bodyPr wrap="none" lIns="0" tIns="0" rIns="0" bIns="0"/>
          <a:lstStyle/>
          <a:p>
            <a:r>
              <a:rPr lang="de-DE" dirty="0"/>
              <a:t>Klicken Sie, um die Formate des Gliederungstextes zu bearbeiten</a:t>
            </a:r>
            <a:endParaRPr dirty="0"/>
          </a:p>
          <a:p>
            <a:pPr lvl="1"/>
            <a:r>
              <a:rPr lang="de-DE" dirty="0"/>
              <a:t>Zweite Gliederungsebene</a:t>
            </a:r>
            <a:endParaRPr dirty="0"/>
          </a:p>
          <a:p>
            <a:pPr lvl="2"/>
            <a:r>
              <a:rPr lang="de-DE" dirty="0"/>
              <a:t>Dritte Gliederungsebene</a:t>
            </a:r>
            <a:endParaRPr dirty="0"/>
          </a:p>
          <a:p>
            <a:pPr lvl="3"/>
            <a:r>
              <a:rPr lang="de-DE" dirty="0"/>
              <a:t>Vierte Gliederungsebene</a:t>
            </a:r>
            <a:endParaRPr dirty="0"/>
          </a:p>
          <a:p>
            <a:pPr lvl="4"/>
            <a:r>
              <a:rPr lang="de-DE" dirty="0"/>
              <a:t>Fünfte Gliederungsebene</a:t>
            </a:r>
            <a:endParaRPr dirty="0"/>
          </a:p>
          <a:p>
            <a:pPr lvl="5"/>
            <a:r>
              <a:rPr lang="de-DE" dirty="0"/>
              <a:t>Sechste Gliederungsebene</a:t>
            </a:r>
            <a:endParaRPr dirty="0"/>
          </a:p>
          <a:p>
            <a:pPr lvl="6"/>
            <a:r>
              <a:rPr lang="de-DE" dirty="0"/>
              <a:t>Siebente Gliederungsebene</a:t>
            </a:r>
            <a:endParaRPr dirty="0"/>
          </a:p>
        </p:txBody>
      </p:sp>
      <p:pic>
        <p:nvPicPr>
          <p:cNvPr id="1042" name="Grafik 19"/>
          <p:cNvPicPr>
            <a:picLocks noChangeAspect="1"/>
          </p:cNvPicPr>
          <p:nvPr userDrawn="1"/>
        </p:nvPicPr>
        <p:blipFill>
          <a:blip r:embed="rId16"/>
          <a:srcRect/>
          <a:stretch>
            <a:fillRect/>
          </a:stretch>
        </p:blipFill>
        <p:spPr bwMode="auto">
          <a:xfrm>
            <a:off x="6334125" y="401638"/>
            <a:ext cx="1597025" cy="569912"/>
          </a:xfrm>
          <a:prstGeom prst="rect">
            <a:avLst/>
          </a:prstGeom>
          <a:noFill/>
          <a:ln w="9525">
            <a:noFill/>
            <a:miter lim="800000"/>
            <a:headEnd/>
            <a:tailEnd/>
          </a:ln>
        </p:spPr>
      </p:pic>
      <p:pic>
        <p:nvPicPr>
          <p:cNvPr id="1043" name="Grafik 20"/>
          <p:cNvPicPr>
            <a:picLocks noChangeAspect="1"/>
          </p:cNvPicPr>
          <p:nvPr userDrawn="1"/>
        </p:nvPicPr>
        <p:blipFill>
          <a:blip r:embed="rId17"/>
          <a:srcRect/>
          <a:stretch>
            <a:fillRect/>
          </a:stretch>
        </p:blipFill>
        <p:spPr bwMode="auto">
          <a:xfrm>
            <a:off x="6527800" y="5888038"/>
            <a:ext cx="1208088" cy="603250"/>
          </a:xfrm>
          <a:prstGeom prst="rect">
            <a:avLst/>
          </a:prstGeom>
          <a:noFill/>
          <a:ln w="9525">
            <a:noFill/>
            <a:miter lim="800000"/>
            <a:headEnd/>
            <a:tailEnd/>
          </a:ln>
        </p:spPr>
      </p:pic>
      <p:pic>
        <p:nvPicPr>
          <p:cNvPr id="1044" name="Grafik 13"/>
          <p:cNvPicPr>
            <a:picLocks noChangeAspect="1"/>
          </p:cNvPicPr>
          <p:nvPr userDrawn="1"/>
        </p:nvPicPr>
        <p:blipFill>
          <a:blip r:embed="rId18"/>
          <a:srcRect/>
          <a:stretch>
            <a:fillRect/>
          </a:stretch>
        </p:blipFill>
        <p:spPr bwMode="auto">
          <a:xfrm>
            <a:off x="1279525" y="5803900"/>
            <a:ext cx="731838" cy="504825"/>
          </a:xfrm>
          <a:prstGeom prst="rect">
            <a:avLst/>
          </a:prstGeom>
          <a:noFill/>
          <a:ln w="9525">
            <a:noFill/>
            <a:miter lim="800000"/>
            <a:headEnd/>
            <a:tailEnd/>
          </a:ln>
        </p:spPr>
      </p:pic>
      <p:sp>
        <p:nvSpPr>
          <p:cNvPr id="23" name="Textfeld 22"/>
          <p:cNvSpPr txBox="1"/>
          <p:nvPr userDrawn="1"/>
        </p:nvSpPr>
        <p:spPr>
          <a:xfrm>
            <a:off x="2011363" y="6064250"/>
            <a:ext cx="3871912" cy="215900"/>
          </a:xfrm>
          <a:prstGeom prst="rect">
            <a:avLst/>
          </a:prstGeom>
          <a:noFill/>
        </p:spPr>
        <p:txBody>
          <a:bodyPr>
            <a:spAutoFit/>
          </a:bodyPr>
          <a:lstStyle/>
          <a:p>
            <a:pPr fontAlgn="auto">
              <a:spcBef>
                <a:spcPts val="0"/>
              </a:spcBef>
              <a:spcAft>
                <a:spcPts val="0"/>
              </a:spcAft>
              <a:defRPr/>
            </a:pPr>
            <a:r>
              <a:rPr lang="en-GB" sz="800" i="1" dirty="0">
                <a:latin typeface="+mn-lt"/>
                <a:ea typeface="+mn-ea"/>
                <a:cs typeface="+mn-cs"/>
              </a:rPr>
              <a:t>With financial support from the Fundamental Rights and Citizenship Programme </a:t>
            </a:r>
            <a:endParaRPr lang="de-DE" sz="800" dirty="0">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DejaVu Sans"/>
          <a:cs typeface="DejaVu Sans"/>
        </a:defRPr>
      </a:lvl2pPr>
      <a:lvl3pPr algn="l" rtl="0" fontAlgn="base">
        <a:lnSpc>
          <a:spcPct val="90000"/>
        </a:lnSpc>
        <a:spcBef>
          <a:spcPct val="0"/>
        </a:spcBef>
        <a:spcAft>
          <a:spcPct val="0"/>
        </a:spcAft>
        <a:defRPr sz="4400">
          <a:solidFill>
            <a:schemeClr val="tx1"/>
          </a:solidFill>
          <a:latin typeface="Arial" charset="0"/>
          <a:ea typeface="DejaVu Sans"/>
          <a:cs typeface="DejaVu Sans"/>
        </a:defRPr>
      </a:lvl3pPr>
      <a:lvl4pPr algn="l" rtl="0" fontAlgn="base">
        <a:lnSpc>
          <a:spcPct val="90000"/>
        </a:lnSpc>
        <a:spcBef>
          <a:spcPct val="0"/>
        </a:spcBef>
        <a:spcAft>
          <a:spcPct val="0"/>
        </a:spcAft>
        <a:defRPr sz="4400">
          <a:solidFill>
            <a:schemeClr val="tx1"/>
          </a:solidFill>
          <a:latin typeface="Arial" charset="0"/>
          <a:ea typeface="DejaVu Sans"/>
          <a:cs typeface="DejaVu Sans"/>
        </a:defRPr>
      </a:lvl4pPr>
      <a:lvl5pPr algn="l" rtl="0" fontAlgn="base">
        <a:lnSpc>
          <a:spcPct val="90000"/>
        </a:lnSpc>
        <a:spcBef>
          <a:spcPct val="0"/>
        </a:spcBef>
        <a:spcAft>
          <a:spcPct val="0"/>
        </a:spcAft>
        <a:defRPr sz="4400">
          <a:solidFill>
            <a:schemeClr val="tx1"/>
          </a:solidFill>
          <a:latin typeface="Arial" charset="0"/>
          <a:ea typeface="DejaVu Sans"/>
          <a:cs typeface="DejaVu Sans"/>
        </a:defRPr>
      </a:lvl5pPr>
      <a:lvl6pPr marL="457200" algn="l" rtl="0" fontAlgn="base">
        <a:lnSpc>
          <a:spcPct val="90000"/>
        </a:lnSpc>
        <a:spcBef>
          <a:spcPct val="0"/>
        </a:spcBef>
        <a:spcAft>
          <a:spcPct val="0"/>
        </a:spcAft>
        <a:defRPr sz="4400">
          <a:solidFill>
            <a:schemeClr val="tx1"/>
          </a:solidFill>
          <a:latin typeface="Arial" charset="0"/>
          <a:ea typeface="DejaVu Sans"/>
          <a:cs typeface="DejaVu Sans"/>
        </a:defRPr>
      </a:lvl6pPr>
      <a:lvl7pPr marL="914400" algn="l" rtl="0" fontAlgn="base">
        <a:lnSpc>
          <a:spcPct val="90000"/>
        </a:lnSpc>
        <a:spcBef>
          <a:spcPct val="0"/>
        </a:spcBef>
        <a:spcAft>
          <a:spcPct val="0"/>
        </a:spcAft>
        <a:defRPr sz="4400">
          <a:solidFill>
            <a:schemeClr val="tx1"/>
          </a:solidFill>
          <a:latin typeface="Arial" charset="0"/>
          <a:ea typeface="DejaVu Sans"/>
          <a:cs typeface="DejaVu Sans"/>
        </a:defRPr>
      </a:lvl7pPr>
      <a:lvl8pPr marL="1371600" algn="l" rtl="0" fontAlgn="base">
        <a:lnSpc>
          <a:spcPct val="90000"/>
        </a:lnSpc>
        <a:spcBef>
          <a:spcPct val="0"/>
        </a:spcBef>
        <a:spcAft>
          <a:spcPct val="0"/>
        </a:spcAft>
        <a:defRPr sz="4400">
          <a:solidFill>
            <a:schemeClr val="tx1"/>
          </a:solidFill>
          <a:latin typeface="Arial" charset="0"/>
          <a:ea typeface="DejaVu Sans"/>
          <a:cs typeface="DejaVu Sans"/>
        </a:defRPr>
      </a:lvl8pPr>
      <a:lvl9pPr marL="1828800" algn="l" rtl="0" fontAlgn="base">
        <a:lnSpc>
          <a:spcPct val="90000"/>
        </a:lnSpc>
        <a:spcBef>
          <a:spcPct val="0"/>
        </a:spcBef>
        <a:spcAft>
          <a:spcPct val="0"/>
        </a:spcAft>
        <a:defRPr sz="4400">
          <a:solidFill>
            <a:schemeClr val="tx1"/>
          </a:solidFill>
          <a:latin typeface="Arial" charset="0"/>
          <a:ea typeface="DejaVu Sans"/>
          <a:cs typeface="DejaVu Sans"/>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CustomShape 1"/>
          <p:cNvSpPr>
            <a:spLocks noChangeArrowheads="1"/>
          </p:cNvSpPr>
          <p:nvPr/>
        </p:nvSpPr>
        <p:spPr bwMode="auto">
          <a:xfrm>
            <a:off x="0" y="0"/>
            <a:ext cx="9144000" cy="6858000"/>
          </a:xfrm>
          <a:prstGeom prst="rect">
            <a:avLst/>
          </a:prstGeom>
          <a:solidFill>
            <a:srgbClr val="FFFFFF"/>
          </a:solidFill>
          <a:ln w="9525">
            <a:noFill/>
            <a:miter lim="800000"/>
            <a:headEnd/>
            <a:tailEnd/>
          </a:ln>
        </p:spPr>
        <p:txBody>
          <a:bodyPr/>
          <a:lstStyle/>
          <a:p>
            <a:endParaRPr lang="de-DE"/>
          </a:p>
        </p:txBody>
      </p:sp>
      <p:sp>
        <p:nvSpPr>
          <p:cNvPr id="51" name="CustomShape 2"/>
          <p:cNvSpPr/>
          <p:nvPr userDrawn="1"/>
        </p:nvSpPr>
        <p:spPr>
          <a:xfrm>
            <a:off x="63500" y="69850"/>
            <a:ext cx="9013825" cy="6692900"/>
          </a:xfrm>
          <a:prstGeom prst="roundRect">
            <a:avLst>
              <a:gd name="adj" fmla="val 4929"/>
            </a:avLst>
          </a:prstGeom>
          <a:solidFill>
            <a:srgbClr val="FFFFFF"/>
          </a:solidFill>
          <a:ln w="6480">
            <a:solidFill>
              <a:schemeClr val="tx2">
                <a:lumMod val="60000"/>
                <a:lumOff val="40000"/>
              </a:schemeClr>
            </a:solidFill>
            <a:round/>
          </a:ln>
        </p:spPr>
      </p:sp>
      <p:sp>
        <p:nvSpPr>
          <p:cNvPr id="53" name="CustomShape 3"/>
          <p:cNvSpPr/>
          <p:nvPr/>
        </p:nvSpPr>
        <p:spPr>
          <a:xfrm>
            <a:off x="976313" y="482600"/>
            <a:ext cx="3551237" cy="365125"/>
          </a:xfrm>
          <a:prstGeom prst="rect">
            <a:avLst/>
          </a:prstGeom>
        </p:spPr>
        <p:txBody>
          <a:bodyPr wrap="none" lIns="90000" tIns="45000" rIns="90000" bIns="45000"/>
          <a:lstStyle/>
          <a:p>
            <a:pPr fontAlgn="auto">
              <a:spcBef>
                <a:spcPts val="0"/>
              </a:spcBef>
              <a:spcAft>
                <a:spcPts val="0"/>
              </a:spcAft>
              <a:defRPr/>
            </a:pPr>
            <a:r>
              <a:rPr lang="de-DE" b="1" dirty="0" err="1">
                <a:solidFill>
                  <a:srgbClr val="000000"/>
                </a:solidFill>
                <a:latin typeface="Perpetua"/>
                <a:ea typeface="+mn-ea"/>
                <a:cs typeface="+mn-cs"/>
              </a:rPr>
              <a:t>BRICkS</a:t>
            </a:r>
            <a:r>
              <a:rPr lang="de-DE" b="1" dirty="0">
                <a:solidFill>
                  <a:srgbClr val="000000"/>
                </a:solidFill>
                <a:latin typeface="Perpetua"/>
                <a:ea typeface="+mn-ea"/>
                <a:cs typeface="+mn-cs"/>
              </a:rPr>
              <a:t> – European Project</a:t>
            </a:r>
            <a:endParaRPr dirty="0">
              <a:latin typeface="+mn-lt"/>
              <a:ea typeface="+mn-ea"/>
              <a:cs typeface="+mn-cs"/>
            </a:endParaRPr>
          </a:p>
        </p:txBody>
      </p:sp>
      <p:sp>
        <p:nvSpPr>
          <p:cNvPr id="14341" name="PlaceHolder 4"/>
          <p:cNvSpPr>
            <a:spLocks noGrp="1"/>
          </p:cNvSpPr>
          <p:nvPr>
            <p:ph type="title"/>
          </p:nvPr>
        </p:nvSpPr>
        <p:spPr bwMode="auto">
          <a:xfrm>
            <a:off x="976313" y="1130300"/>
            <a:ext cx="7034212" cy="927100"/>
          </a:xfrm>
          <a:prstGeom prst="rect">
            <a:avLst/>
          </a:prstGeom>
          <a:noFill/>
          <a:ln w="9525">
            <a:noFill/>
            <a:miter lim="800000"/>
            <a:headEnd/>
            <a:tailEnd/>
          </a:ln>
        </p:spPr>
        <p:txBody>
          <a:bodyPr vert="horz" wrap="square" lIns="90000" tIns="45000" rIns="90000" bIns="91440" numCol="1" anchor="b" anchorCtr="0" compatLnSpc="1">
            <a:prstTxWarp prst="textNoShape">
              <a:avLst/>
            </a:prstTxWarp>
          </a:bodyPr>
          <a:lstStyle/>
          <a:p>
            <a:pPr lvl="0"/>
            <a:endParaRPr lang="de-DE"/>
          </a:p>
        </p:txBody>
      </p:sp>
      <p:sp>
        <p:nvSpPr>
          <p:cNvPr id="56" name="PlaceHolder 5"/>
          <p:cNvSpPr>
            <a:spLocks noGrp="1"/>
          </p:cNvSpPr>
          <p:nvPr>
            <p:ph type="sldNum"/>
          </p:nvPr>
        </p:nvSpPr>
        <p:spPr>
          <a:xfrm>
            <a:off x="146050" y="6210300"/>
            <a:ext cx="457200" cy="457200"/>
          </a:xfrm>
          <a:prstGeom prst="rect">
            <a:avLst/>
          </a:prstGeom>
        </p:spPr>
        <p:txBody>
          <a:bodyPr lIns="90000" tIns="45000" rIns="90000" bIns="45000"/>
          <a:lstStyle>
            <a:lvl1pPr fontAlgn="auto">
              <a:spcBef>
                <a:spcPts val="0"/>
              </a:spcBef>
              <a:spcAft>
                <a:spcPts val="0"/>
              </a:spcAft>
              <a:defRPr>
                <a:solidFill>
                  <a:srgbClr val="000000"/>
                </a:solidFill>
                <a:latin typeface="Perpetua"/>
                <a:ea typeface="+mn-ea"/>
                <a:cs typeface="+mn-cs"/>
              </a:defRPr>
            </a:lvl1pPr>
          </a:lstStyle>
          <a:p>
            <a:pPr>
              <a:defRPr/>
            </a:pPr>
            <a:fld id="{0CFDA4C9-F23B-4402-B70A-88E6F745B08C}" type="slidenum">
              <a:rPr lang="de-DE"/>
              <a:pPr>
                <a:defRPr/>
              </a:pPr>
              <a:t>‹Nr.›</a:t>
            </a:fld>
            <a:endParaRPr>
              <a:latin typeface="+mn-lt"/>
            </a:endParaRPr>
          </a:p>
        </p:txBody>
      </p:sp>
      <p:sp>
        <p:nvSpPr>
          <p:cNvPr id="14343" name="PlaceHolder 6"/>
          <p:cNvSpPr>
            <a:spLocks noGrp="1"/>
          </p:cNvSpPr>
          <p:nvPr>
            <p:ph type="body"/>
          </p:nvPr>
        </p:nvSpPr>
        <p:spPr bwMode="auto">
          <a:xfrm>
            <a:off x="976313" y="2216150"/>
            <a:ext cx="7019925" cy="3144838"/>
          </a:xfrm>
          <a:prstGeom prst="rect">
            <a:avLst/>
          </a:prstGeom>
          <a:noFill/>
          <a:ln w="9525">
            <a:noFill/>
            <a:miter lim="800000"/>
            <a:headEnd/>
            <a:tailEnd/>
          </a:ln>
        </p:spPr>
        <p:txBody>
          <a:bodyPr vert="horz" wrap="square" lIns="90000" tIns="45000" rIns="90000" bIns="45000" numCol="1" anchor="t" anchorCtr="0" compatLnSpc="1">
            <a:prstTxWarp prst="textNoShape">
              <a:avLst/>
            </a:prstTxWarp>
          </a:bodyPr>
          <a:lstStyle/>
          <a:p>
            <a:pPr lvl="0"/>
            <a:r>
              <a:rPr lang="de-DE"/>
              <a:t>Klicken Sie, um die Formate des Gliederungstextes zu bearbeiten</a:t>
            </a:r>
          </a:p>
          <a:p>
            <a:pPr lvl="1"/>
            <a:r>
              <a:rPr lang="de-DE"/>
              <a:t>Zweite Gliederungsebene</a:t>
            </a:r>
          </a:p>
          <a:p>
            <a:pPr lvl="2"/>
            <a:r>
              <a:rPr lang="de-DE"/>
              <a:t>Dritte Gliederungsebene</a:t>
            </a:r>
          </a:p>
          <a:p>
            <a:pPr lvl="3"/>
            <a:r>
              <a:rPr lang="de-DE"/>
              <a:t>Vierte Gliederungsebene</a:t>
            </a:r>
          </a:p>
          <a:p>
            <a:pPr lvl="4"/>
            <a:r>
              <a:rPr lang="de-DE"/>
              <a:t>Fünfte Gliederungsebene</a:t>
            </a:r>
          </a:p>
        </p:txBody>
      </p:sp>
      <p:pic>
        <p:nvPicPr>
          <p:cNvPr id="14344" name="Grafik 1"/>
          <p:cNvPicPr>
            <a:picLocks noChangeAspect="1"/>
          </p:cNvPicPr>
          <p:nvPr userDrawn="1"/>
        </p:nvPicPr>
        <p:blipFill>
          <a:blip r:embed="rId14"/>
          <a:srcRect/>
          <a:stretch>
            <a:fillRect/>
          </a:stretch>
        </p:blipFill>
        <p:spPr bwMode="auto">
          <a:xfrm>
            <a:off x="6335713" y="400050"/>
            <a:ext cx="1598612" cy="571500"/>
          </a:xfrm>
          <a:prstGeom prst="rect">
            <a:avLst/>
          </a:prstGeom>
          <a:noFill/>
          <a:ln w="9525">
            <a:noFill/>
            <a:miter lim="800000"/>
            <a:headEnd/>
            <a:tailEnd/>
          </a:ln>
        </p:spPr>
      </p:pic>
      <p:pic>
        <p:nvPicPr>
          <p:cNvPr id="14345" name="Grafik 3"/>
          <p:cNvPicPr>
            <a:picLocks noChangeAspect="1"/>
          </p:cNvPicPr>
          <p:nvPr userDrawn="1"/>
        </p:nvPicPr>
        <p:blipFill>
          <a:blip r:embed="rId15"/>
          <a:srcRect/>
          <a:stretch>
            <a:fillRect/>
          </a:stretch>
        </p:blipFill>
        <p:spPr bwMode="auto">
          <a:xfrm>
            <a:off x="6530975" y="5889625"/>
            <a:ext cx="1209675" cy="603250"/>
          </a:xfrm>
          <a:prstGeom prst="rect">
            <a:avLst/>
          </a:prstGeom>
          <a:noFill/>
          <a:ln w="9525">
            <a:noFill/>
            <a:miter lim="800000"/>
            <a:headEnd/>
            <a:tailEnd/>
          </a:ln>
        </p:spPr>
      </p:pic>
      <p:pic>
        <p:nvPicPr>
          <p:cNvPr id="14346" name="Grafik 2"/>
          <p:cNvPicPr>
            <a:picLocks noChangeAspect="1"/>
          </p:cNvPicPr>
          <p:nvPr userDrawn="1"/>
        </p:nvPicPr>
        <p:blipFill>
          <a:blip r:embed="rId16"/>
          <a:srcRect/>
          <a:stretch>
            <a:fillRect/>
          </a:stretch>
        </p:blipFill>
        <p:spPr bwMode="auto">
          <a:xfrm>
            <a:off x="1277938" y="5803900"/>
            <a:ext cx="731837" cy="504825"/>
          </a:xfrm>
          <a:prstGeom prst="rect">
            <a:avLst/>
          </a:prstGeom>
          <a:noFill/>
          <a:ln w="9525">
            <a:noFill/>
            <a:miter lim="800000"/>
            <a:headEnd/>
            <a:tailEnd/>
          </a:ln>
        </p:spPr>
      </p:pic>
      <p:pic>
        <p:nvPicPr>
          <p:cNvPr id="14347" name="Grafik 5"/>
          <p:cNvPicPr>
            <a:picLocks noChangeAspect="1"/>
          </p:cNvPicPr>
          <p:nvPr userDrawn="1"/>
        </p:nvPicPr>
        <p:blipFill>
          <a:blip r:embed="rId17"/>
          <a:srcRect/>
          <a:stretch>
            <a:fillRect/>
          </a:stretch>
        </p:blipFill>
        <p:spPr bwMode="auto">
          <a:xfrm>
            <a:off x="2012950" y="6062663"/>
            <a:ext cx="3870325" cy="231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rtl="0" fontAlgn="base">
        <a:lnSpc>
          <a:spcPct val="90000"/>
        </a:lnSpc>
        <a:spcBef>
          <a:spcPct val="0"/>
        </a:spcBef>
        <a:spcAft>
          <a:spcPct val="0"/>
        </a:spcAft>
        <a:defRPr sz="2400" kern="1200">
          <a:solidFill>
            <a:srgbClr val="558ED5"/>
          </a:solidFill>
          <a:latin typeface="+mj-lt"/>
          <a:ea typeface="+mj-ea"/>
          <a:cs typeface="+mj-cs"/>
        </a:defRPr>
      </a:lvl1pPr>
      <a:lvl2pPr algn="l" rtl="0" fontAlgn="base">
        <a:lnSpc>
          <a:spcPct val="90000"/>
        </a:lnSpc>
        <a:spcBef>
          <a:spcPct val="0"/>
        </a:spcBef>
        <a:spcAft>
          <a:spcPct val="0"/>
        </a:spcAft>
        <a:defRPr sz="2400">
          <a:solidFill>
            <a:srgbClr val="558ED5"/>
          </a:solidFill>
          <a:latin typeface="Arial" charset="0"/>
          <a:ea typeface="DejaVu Sans"/>
          <a:cs typeface="DejaVu Sans"/>
        </a:defRPr>
      </a:lvl2pPr>
      <a:lvl3pPr algn="l" rtl="0" fontAlgn="base">
        <a:lnSpc>
          <a:spcPct val="90000"/>
        </a:lnSpc>
        <a:spcBef>
          <a:spcPct val="0"/>
        </a:spcBef>
        <a:spcAft>
          <a:spcPct val="0"/>
        </a:spcAft>
        <a:defRPr sz="2400">
          <a:solidFill>
            <a:srgbClr val="558ED5"/>
          </a:solidFill>
          <a:latin typeface="Arial" charset="0"/>
          <a:ea typeface="DejaVu Sans"/>
          <a:cs typeface="DejaVu Sans"/>
        </a:defRPr>
      </a:lvl3pPr>
      <a:lvl4pPr algn="l" rtl="0" fontAlgn="base">
        <a:lnSpc>
          <a:spcPct val="90000"/>
        </a:lnSpc>
        <a:spcBef>
          <a:spcPct val="0"/>
        </a:spcBef>
        <a:spcAft>
          <a:spcPct val="0"/>
        </a:spcAft>
        <a:defRPr sz="2400">
          <a:solidFill>
            <a:srgbClr val="558ED5"/>
          </a:solidFill>
          <a:latin typeface="Arial" charset="0"/>
          <a:ea typeface="DejaVu Sans"/>
          <a:cs typeface="DejaVu Sans"/>
        </a:defRPr>
      </a:lvl4pPr>
      <a:lvl5pPr algn="l" rtl="0" fontAlgn="base">
        <a:lnSpc>
          <a:spcPct val="90000"/>
        </a:lnSpc>
        <a:spcBef>
          <a:spcPct val="0"/>
        </a:spcBef>
        <a:spcAft>
          <a:spcPct val="0"/>
        </a:spcAft>
        <a:defRPr sz="2400">
          <a:solidFill>
            <a:srgbClr val="558ED5"/>
          </a:solidFill>
          <a:latin typeface="Arial" charset="0"/>
          <a:ea typeface="DejaVu Sans"/>
          <a:cs typeface="DejaVu Sans"/>
        </a:defRPr>
      </a:lvl5pPr>
      <a:lvl6pPr marL="457200" algn="l" rtl="0" fontAlgn="base">
        <a:lnSpc>
          <a:spcPct val="90000"/>
        </a:lnSpc>
        <a:spcBef>
          <a:spcPct val="0"/>
        </a:spcBef>
        <a:spcAft>
          <a:spcPct val="0"/>
        </a:spcAft>
        <a:defRPr sz="2400">
          <a:solidFill>
            <a:srgbClr val="558ED5"/>
          </a:solidFill>
          <a:latin typeface="Arial" charset="0"/>
          <a:ea typeface="DejaVu Sans"/>
          <a:cs typeface="DejaVu Sans"/>
        </a:defRPr>
      </a:lvl6pPr>
      <a:lvl7pPr marL="914400" algn="l" rtl="0" fontAlgn="base">
        <a:lnSpc>
          <a:spcPct val="90000"/>
        </a:lnSpc>
        <a:spcBef>
          <a:spcPct val="0"/>
        </a:spcBef>
        <a:spcAft>
          <a:spcPct val="0"/>
        </a:spcAft>
        <a:defRPr sz="2400">
          <a:solidFill>
            <a:srgbClr val="558ED5"/>
          </a:solidFill>
          <a:latin typeface="Arial" charset="0"/>
          <a:ea typeface="DejaVu Sans"/>
          <a:cs typeface="DejaVu Sans"/>
        </a:defRPr>
      </a:lvl7pPr>
      <a:lvl8pPr marL="1371600" algn="l" rtl="0" fontAlgn="base">
        <a:lnSpc>
          <a:spcPct val="90000"/>
        </a:lnSpc>
        <a:spcBef>
          <a:spcPct val="0"/>
        </a:spcBef>
        <a:spcAft>
          <a:spcPct val="0"/>
        </a:spcAft>
        <a:defRPr sz="2400">
          <a:solidFill>
            <a:srgbClr val="558ED5"/>
          </a:solidFill>
          <a:latin typeface="Arial" charset="0"/>
          <a:ea typeface="DejaVu Sans"/>
          <a:cs typeface="DejaVu Sans"/>
        </a:defRPr>
      </a:lvl8pPr>
      <a:lvl9pPr marL="1828800" algn="l" rtl="0" fontAlgn="base">
        <a:lnSpc>
          <a:spcPct val="90000"/>
        </a:lnSpc>
        <a:spcBef>
          <a:spcPct val="0"/>
        </a:spcBef>
        <a:spcAft>
          <a:spcPct val="0"/>
        </a:spcAft>
        <a:defRPr sz="2400">
          <a:solidFill>
            <a:srgbClr val="558ED5"/>
          </a:solidFill>
          <a:latin typeface="Arial" charset="0"/>
          <a:ea typeface="DejaVu Sans"/>
          <a:cs typeface="DejaVu Sans"/>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www.schulentwicklung.nrw.de/methodensammlung" TargetMode="External"/><Relationship Id="rId2" Type="http://schemas.openxmlformats.org/officeDocument/2006/relationships/hyperlink" Target="http://www.bpb.de/shop/lernen/thema-im-unterricht/36913/methoden-kiste" TargetMode="External"/><Relationship Id="rId1" Type="http://schemas.openxmlformats.org/officeDocument/2006/relationships/slideLayout" Target="../slideLayouts/slideLayout13.xml"/><Relationship Id="rId4" Type="http://schemas.openxmlformats.org/officeDocument/2006/relationships/hyperlink" Target="http://www.medienscouts-nrw.de/materialien/soziales-lernen"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medienscouts-nrw.de/wp-content/uploads/2014/05/C.2_Soziales_Lernen_Gemeinsamkeiten-neu.pdf" TargetMode="External"/><Relationship Id="rId2" Type="http://schemas.openxmlformats.org/officeDocument/2006/relationships/hyperlink" Target="http://www.medienscouts-nrw.de/wp-content/uploads/2014/05/C.31-Soziales_Lernen_Mein_geheimer_Freund-neu.pdf"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www.klicksafe.de/materialien" TargetMode="External"/><Relationship Id="rId2" Type="http://schemas.openxmlformats.org/officeDocument/2006/relationships/hyperlink" Target="http://www.klicksafe.de/themen" TargetMode="External"/><Relationship Id="rId1" Type="http://schemas.openxmlformats.org/officeDocument/2006/relationships/slideLayout" Target="../slideLayouts/slideLayout13.xml"/><Relationship Id="rId5" Type="http://schemas.openxmlformats.org/officeDocument/2006/relationships/hyperlink" Target="http://www.schau-hin.info/service/studien.html" TargetMode="External"/><Relationship Id="rId4" Type="http://schemas.openxmlformats.org/officeDocument/2006/relationships/hyperlink" Target="http://www.klicksafe.de/service/aktuelles/quiz"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www.bricks-project.eu/" TargetMode="Externa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hyperlink" Target="https://www.handysektor.de/apps-upps/top10-apps.html"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hyperlink" Target="https://www.handysektor.de/navigation-paedagogen/paedagogenecke/startseite.html" TargetMode="External"/><Relationship Id="rId2" Type="http://schemas.openxmlformats.org/officeDocument/2006/relationships/hyperlink" Target="https://www.handysektor.de/apps-upps/uebersicht.html" TargetMode="External"/><Relationship Id="rId1" Type="http://schemas.openxmlformats.org/officeDocument/2006/relationships/slideLayout" Target="../slideLayouts/slideLayout13.xml"/><Relationship Id="rId5" Type="http://schemas.openxmlformats.org/officeDocument/2006/relationships/hyperlink" Target="https://www.handysektor.de/navigation-paedagogen/paedagogenecke/videos.html" TargetMode="External"/><Relationship Id="rId4" Type="http://schemas.openxmlformats.org/officeDocument/2006/relationships/hyperlink" Target="http://www.klicksafe.de/spot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hyperlink" Target="http://www.kaufda.de/info/apps-in-echtzeit/"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OINa46HeWg8" TargetMode="External"/><Relationship Id="rId2" Type="http://schemas.openxmlformats.org/officeDocument/2006/relationships/slideLayout" Target="../slideLayouts/slideLayout13.xml"/><Relationship Id="rId1" Type="http://schemas.openxmlformats.org/officeDocument/2006/relationships/video" Target="https://www.youtube.com/embed/OINa46HeWg8" TargetMode="Externa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s://www.amadeu-antonio-stiftung.de/w/files/pdfs/hatespeech.pdf" TargetMode="External"/><Relationship Id="rId2" Type="http://schemas.openxmlformats.org/officeDocument/2006/relationships/hyperlink" Target="http://www.nrw-denkt-nachhaltig.de/nachhaltige-kommentar-kultur-im-internet-zusammen-gegen-hate-speech" TargetMode="External"/><Relationship Id="rId1" Type="http://schemas.openxmlformats.org/officeDocument/2006/relationships/slideLayout" Target="../slideLayouts/slideLayout13.xml"/><Relationship Id="rId5" Type="http://schemas.openxmlformats.org/officeDocument/2006/relationships/hyperlink" Target="http://www.ajs.nrw.de/wp-content/uploads/2016/06/160617_HateSpeech_WEB2.pdf" TargetMode="External"/><Relationship Id="rId4" Type="http://schemas.openxmlformats.org/officeDocument/2006/relationships/hyperlink" Target="http://www.grimme-lab.de/2015/04/19/hass-hetze-im-internet/"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www.dontfeedthetroll.de/was-ist-ein-troll.html" TargetMode="External"/><Relationship Id="rId3" Type="http://schemas.openxmlformats.org/officeDocument/2006/relationships/hyperlink" Target="http://www.unc.edu/courses/2010spring/law/357c/001/HateSpeech/" TargetMode="External"/><Relationship Id="rId7" Type="http://schemas.openxmlformats.org/officeDocument/2006/relationships/hyperlink" Target="http://www.socialmediafacts.net/de/social-media/shitstorm-checkliste-definition" TargetMode="External"/><Relationship Id="rId2" Type="http://schemas.openxmlformats.org/officeDocument/2006/relationships/hyperlink" Target="http://www.amadeu-antonio-stiftung.de/hatespeech/was-ist-ueberhaupt-hate-speech/" TargetMode="External"/><Relationship Id="rId1" Type="http://schemas.openxmlformats.org/officeDocument/2006/relationships/slideLayout" Target="../slideLayouts/slideLayout13.xml"/><Relationship Id="rId6" Type="http://schemas.openxmlformats.org/officeDocument/2006/relationships/hyperlink" Target="http://www.stoppt-hasspropaganda.de/was-ist-hass-propaganda/" TargetMode="External"/><Relationship Id="rId5" Type="http://schemas.openxmlformats.org/officeDocument/2006/relationships/hyperlink" Target="https://de.wikipedia.org/wiki/Shitstorm" TargetMode="External"/><Relationship Id="rId4" Type="http://schemas.openxmlformats.org/officeDocument/2006/relationships/hyperlink" Target="https://de.wikipedia.org/wiki/Hassrede" TargetMode="External"/><Relationship Id="rId9" Type="http://schemas.openxmlformats.org/officeDocument/2006/relationships/hyperlink" Target="https://www.handysektor.de/mobbing-mut/cybermobbing.html"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ardmediathek.de/tv/Zapp/Hasspostings-reichen-die-Konsequenzen/NDR-Fernsehen/Video?documentId=30378390&amp;bcastId=3714742" TargetMode="External"/><Relationship Id="rId2" Type="http://schemas.openxmlformats.org/officeDocument/2006/relationships/hyperlink" Target="http://www.zeit.de/digital/internet/2015-07/rassismus-hassreden-internet-europarat-bericht" TargetMode="External"/><Relationship Id="rId1" Type="http://schemas.openxmlformats.org/officeDocument/2006/relationships/slideLayout" Target="../slideLayouts/slideLayout13.xml"/><Relationship Id="rId4" Type="http://schemas.openxmlformats.org/officeDocument/2006/relationships/hyperlink" Target="http://www.br.de/br-fernsehen/sendungen/faszination-wissen/kommentare-hass-hetze-facebook-twitter-100.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hyperlink" Target="http://www.stern.de/lifestyle/leute/sila-sahin--ex-gzsz-star-wegen-kopftuch-foto-im-shitstorm-5940014.html" TargetMode="Externa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hyperlink" Target="http://www.huffingtonpost.de/2015/03/02/sila-sahin-kopftuch-shitstorm_n_6783212.html" TargetMode="External"/><Relationship Id="rId2" Type="http://schemas.openxmlformats.org/officeDocument/2006/relationships/hyperlink" Target="https://www.instagram.com/p/zj4cnaOg73/?modal=true" TargetMode="External"/><Relationship Id="rId1" Type="http://schemas.openxmlformats.org/officeDocument/2006/relationships/slideLayout" Target="../slideLayouts/slideLayout14.xml"/><Relationship Id="rId5" Type="http://schemas.openxmlformats.org/officeDocument/2006/relationships/image" Target="../media/image19.jpeg"/><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hyperlink" Target="http://www.klicksafe.de/materialien" TargetMode="External"/><Relationship Id="rId2" Type="http://schemas.openxmlformats.org/officeDocument/2006/relationships/hyperlink" Target="http://www.klicksafe.de/themen/medienethik/verletzendes-online-verhalten" TargetMode="Externa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qNX1256eVw8" TargetMode="External"/><Relationship Id="rId2" Type="http://schemas.openxmlformats.org/officeDocument/2006/relationships/slideLayout" Target="../slideLayouts/slideLayout13.xml"/><Relationship Id="rId1" Type="http://schemas.openxmlformats.org/officeDocument/2006/relationships/video" Target="https://www.youtube.com/embed/qNX1256eVw8" TargetMode="Externa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8" Type="http://schemas.openxmlformats.org/officeDocument/2006/relationships/hyperlink" Target="http://www.bmjv.de/SharedDocs/Artikel/DE/2015/12152015_ErgebnisrundeTaskForce.html" TargetMode="External"/><Relationship Id="rId3" Type="http://schemas.openxmlformats.org/officeDocument/2006/relationships/hyperlink" Target="https://www.gesetze-im-internet.de/gg/art_5.html" TargetMode="External"/><Relationship Id="rId7" Type="http://schemas.openxmlformats.org/officeDocument/2006/relationships/hyperlink" Target="http://www.faz.net/aktuell/feuilleton/medien/facebook-hass-spricht-13774274.html"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www.manager-magazin.de/politik/artikel/internet-hate-speech-a-1053157-2.html" TargetMode="External"/><Relationship Id="rId5" Type="http://schemas.openxmlformats.org/officeDocument/2006/relationships/hyperlink" Target="http://www.heise.de/ct/ausgabe/2015-27-Der-schwierige-Umgang-mit-Hate-Speech-im-Web-3033814.html" TargetMode="External"/><Relationship Id="rId4" Type="http://schemas.openxmlformats.org/officeDocument/2006/relationships/hyperlink" Target="https://www.gesetze-im-internet.de/stgb/__130.html"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tagesspiegel.de/medien/antwort-auf-brief-von-heiko-maas-facebook-kein-ort-fuer-rassismus/12238614.html" TargetMode="External"/><Relationship Id="rId2" Type="http://schemas.openxmlformats.org/officeDocument/2006/relationships/hyperlink" Target="http://www.spiegel.de/netzwelt/netzpolitik/gerichtshof-urteilt-zu-beleidigungen-in-nutzerforen-a-1039058.html"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hyperlink" Target="http://mediendienst-integration.de/artikel/forenmoderation-wie-umgehen-mit-rassistischen-kommentaren.html" TargetMode="External"/><Relationship Id="rId7" Type="http://schemas.openxmlformats.org/officeDocument/2006/relationships/hyperlink" Target="https://www.facebook.com/fansdesjournalistenzirkels" TargetMode="External"/><Relationship Id="rId2" Type="http://schemas.openxmlformats.org/officeDocument/2006/relationships/hyperlink" Target="http://www.zeit.de/community/2014-04/leserkommentare-studie-debattenkultur" TargetMode="External"/><Relationship Id="rId1" Type="http://schemas.openxmlformats.org/officeDocument/2006/relationships/slideLayout" Target="../slideLayouts/slideLayout13.xml"/><Relationship Id="rId6" Type="http://schemas.openxmlformats.org/officeDocument/2006/relationships/hyperlink" Target="http://www.wuv.de/digital/wie_sich_ein_shitstorm_in_einen_candystorm_verwandeln_laesst" TargetMode="External"/><Relationship Id="rId5" Type="http://schemas.openxmlformats.org/officeDocument/2006/relationships/hyperlink" Target="http://www.journalist.de/ratgeber/handwerk-beruf/redaktionswerkstatt/8-dinge-die-man-ueber-trolle-wissen-muss.html" TargetMode="External"/><Relationship Id="rId4" Type="http://schemas.openxmlformats.org/officeDocument/2006/relationships/hyperlink" Target="http://www.heise.de/ct/artikel/Hate-Speech-auf-sozialen-Plattformen-und-was-dagegen-hilft-3035473.html"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spiegel.de/netzwelt/web/hetze-gegen-auslaender-im-internet-nennt-sie-terroristen-a-1045831.html" TargetMode="External"/><Relationship Id="rId2" Type="http://schemas.openxmlformats.org/officeDocument/2006/relationships/hyperlink" Target="http://www.wuv.de/digital/wie_sich_ein_shitstorm_in_einen_candystorm_verwandeln_laesst" TargetMode="External"/><Relationship Id="rId1" Type="http://schemas.openxmlformats.org/officeDocument/2006/relationships/slideLayout" Target="../slideLayouts/slideLayout13.xml"/><Relationship Id="rId4" Type="http://schemas.openxmlformats.org/officeDocument/2006/relationships/hyperlink" Target="http://www.lfm-nrw.de/aktuelle-meldungen/fuer-meinungsfreiheit-gegen-hetze-im-internet.html"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i9kv-rmvGKg" TargetMode="External"/><Relationship Id="rId2" Type="http://schemas.openxmlformats.org/officeDocument/2006/relationships/slideLayout" Target="../slideLayouts/slideLayout13.xml"/><Relationship Id="rId1" Type="http://schemas.openxmlformats.org/officeDocument/2006/relationships/video" Target="https://www.youtube.com/embed/i9kv-rmvGKg" TargetMode="Externa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ph0qbvFU2es" TargetMode="External"/><Relationship Id="rId2" Type="http://schemas.openxmlformats.org/officeDocument/2006/relationships/hyperlink" Target="http://www.ndr.de/nachrichten/netzwelt/Trollangriffe-Reaktionen-der-Redaktionen,kommentarkultur104.html" TargetMode="Externa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2.png"/><Relationship Id="rId2" Type="http://schemas.openxmlformats.org/officeDocument/2006/relationships/video" Target="https://www.youtube.com/embed/rxfo7MW0lbo" TargetMode="External"/><Relationship Id="rId1" Type="http://schemas.openxmlformats.org/officeDocument/2006/relationships/video" Target="https://www.youtube.com/embed/tBHMzCOn2Sk" TargetMode="External"/><Relationship Id="rId6" Type="http://schemas.openxmlformats.org/officeDocument/2006/relationships/hyperlink" Target="http://hyperbole.de/" TargetMode="External"/><Relationship Id="rId5" Type="http://schemas.openxmlformats.org/officeDocument/2006/relationships/hyperlink" Target="http://hyperbole.de/disslike-tobi-schlegl" TargetMode="External"/><Relationship Id="rId4" Type="http://schemas.openxmlformats.org/officeDocument/2006/relationships/hyperlink" Target="https://www.youtube.com/watch?v=tBHMzCOn2Sk"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www.hasshilft.de/" TargetMode="External"/><Relationship Id="rId2" Type="http://schemas.openxmlformats.org/officeDocument/2006/relationships/hyperlink" Target="http://hatepoetry.com/" TargetMode="Externa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hyperlink" Target="http://www.tagesspiegel.de/politik/blog-perlen-aus-freital-morddrohung-gegen-fluechtlingsaktivisten/12048210.html" TargetMode="External"/><Relationship Id="rId2" Type="http://schemas.openxmlformats.org/officeDocument/2006/relationships/hyperlink" Target="http://kress.de/news/detail/beitrag/132029-erfolgreich-und-g" TargetMode="External"/><Relationship Id="rId1" Type="http://schemas.openxmlformats.org/officeDocument/2006/relationships/slideLayout" Target="../slideLayouts/slideLayout13.xml"/><Relationship Id="rId4" Type="http://schemas.openxmlformats.org/officeDocument/2006/relationships/hyperlink" Target="http://perlen-aus-freital.tumblr.com/"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hogesatzbau.de/ueber-hogesatzbau/" TargetMode="Externa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hyperlink" Target="http://www.chatiquette.de/" TargetMode="External"/><Relationship Id="rId2" Type="http://schemas.openxmlformats.org/officeDocument/2006/relationships/hyperlink" Target="http://medien-knigge.de/" TargetMode="External"/><Relationship Id="rId1" Type="http://schemas.openxmlformats.org/officeDocument/2006/relationships/slideLayout" Target="../slideLayouts/slideLayout13.xml"/><Relationship Id="rId5" Type="http://schemas.openxmlformats.org/officeDocument/2006/relationships/hyperlink" Target="http://www.bravo.de/sport/netiquette-260807.html" TargetMode="External"/><Relationship Id="rId4" Type="http://schemas.openxmlformats.org/officeDocument/2006/relationships/hyperlink" Target="https://www.mein-kika.de/netiquette.html" TargetMode="External"/></Relationships>
</file>

<file path=ppt/slides/_rels/slide49.xml.rels><?xml version="1.0" encoding="UTF-8" standalone="yes"?>
<Relationships xmlns="http://schemas.openxmlformats.org/package/2006/relationships"><Relationship Id="rId2" Type="http://schemas.openxmlformats.org/officeDocument/2006/relationships/hyperlink" Target="http://lfmpublikationen.lfm-nrw.de/index.php?view=search&amp;search=Hass+im+Netz"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ideo" Target="NULL" TargetMode="External"/><Relationship Id="rId4" Type="http://schemas.openxmlformats.org/officeDocument/2006/relationships/image" Target="../media/image21.png"/></Relationships>
</file>

<file path=ppt/slides/_rels/slide54.xml.rels><?xml version="1.0" encoding="UTF-8" standalone="yes"?>
<Relationships xmlns="http://schemas.openxmlformats.org/package/2006/relationships"><Relationship Id="rId3" Type="http://schemas.openxmlformats.org/officeDocument/2006/relationships/hyperlink" Target="https://gsgluenenhatespeechgruppe1.wordpress.com/"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hyperlink" Target="https://gsgluenenhatespeechgruppe2.wordpress.com/"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4.xml"/><Relationship Id="rId1" Type="http://schemas.openxmlformats.org/officeDocument/2006/relationships/video" Target="NULL"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mailto:germany@bricksproject.eu" TargetMode="External"/><Relationship Id="rId1" Type="http://schemas.openxmlformats.org/officeDocument/2006/relationships/slideLayout" Target="../slideLayouts/slideLayout16.xml"/><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Shape 1"/>
          <p:cNvSpPr txBox="1">
            <a:spLocks noChangeArrowheads="1"/>
          </p:cNvSpPr>
          <p:nvPr/>
        </p:nvSpPr>
        <p:spPr bwMode="auto">
          <a:xfrm>
            <a:off x="1295400" y="3200400"/>
            <a:ext cx="6400800" cy="1600200"/>
          </a:xfrm>
          <a:prstGeom prst="rect">
            <a:avLst/>
          </a:prstGeom>
          <a:noFill/>
          <a:ln w="9525">
            <a:noFill/>
            <a:miter lim="800000"/>
            <a:headEnd/>
            <a:tailEnd/>
          </a:ln>
        </p:spPr>
        <p:txBody>
          <a:bodyPr lIns="90000" tIns="45000" rIns="90000" bIns="45000"/>
          <a:lstStyle/>
          <a:p>
            <a:pPr algn="ctr"/>
            <a:r>
              <a:rPr lang="de-DE" sz="2800">
                <a:solidFill>
                  <a:srgbClr val="696464"/>
                </a:solidFill>
                <a:latin typeface="Perpetua" pitchFamily="18" charset="0"/>
                <a:cs typeface="DejaVu Sans"/>
              </a:rPr>
              <a:t>Tipps &amp; Inhalte für Trainer*innen </a:t>
            </a:r>
            <a:r>
              <a:rPr lang="de-DE" sz="2000">
                <a:solidFill>
                  <a:srgbClr val="696464"/>
                </a:solidFill>
                <a:latin typeface="Perpetua" pitchFamily="18" charset="0"/>
                <a:cs typeface="DejaVu Sans"/>
              </a:rPr>
              <a:t>(Lehrer*innen, Pädagog*innen, Multiplikatoren und in der Jugendarbeit Aktive)</a:t>
            </a:r>
          </a:p>
          <a:p>
            <a:pPr algn="ctr"/>
            <a:endParaRPr lang="de-DE" sz="2600">
              <a:solidFill>
                <a:srgbClr val="696464"/>
              </a:solidFill>
              <a:latin typeface="Perpetua" pitchFamily="18" charset="0"/>
              <a:cs typeface="DejaVu Sans"/>
            </a:endParaRPr>
          </a:p>
          <a:p>
            <a:pPr algn="ctr"/>
            <a:endParaRPr lang="de-DE" sz="2600">
              <a:solidFill>
                <a:srgbClr val="696464"/>
              </a:solidFill>
              <a:latin typeface="Perpetua" pitchFamily="18" charset="0"/>
              <a:cs typeface="DejaVu Sans"/>
            </a:endParaRPr>
          </a:p>
          <a:p>
            <a:pPr algn="r"/>
            <a:r>
              <a:rPr lang="de-DE" sz="1100">
                <a:solidFill>
                  <a:srgbClr val="696464"/>
                </a:solidFill>
                <a:latin typeface="Perpetua" pitchFamily="18" charset="0"/>
                <a:cs typeface="DejaVu Sans"/>
              </a:rPr>
              <a:t>Stand: November 2016</a:t>
            </a:r>
            <a:endParaRPr lang="de-DE" sz="1100">
              <a:cs typeface="DejaVu Sans"/>
            </a:endParaRPr>
          </a:p>
        </p:txBody>
      </p:sp>
      <p:sp>
        <p:nvSpPr>
          <p:cNvPr id="28674" name="TextShape 2"/>
          <p:cNvSpPr txBox="1">
            <a:spLocks noChangeArrowheads="1"/>
          </p:cNvSpPr>
          <p:nvPr/>
        </p:nvSpPr>
        <p:spPr bwMode="auto">
          <a:xfrm>
            <a:off x="457200" y="1506538"/>
            <a:ext cx="8229600" cy="1468437"/>
          </a:xfrm>
          <a:prstGeom prst="rect">
            <a:avLst/>
          </a:prstGeom>
          <a:noFill/>
          <a:ln w="9525">
            <a:noFill/>
            <a:miter lim="800000"/>
            <a:headEnd/>
            <a:tailEnd/>
          </a:ln>
        </p:spPr>
        <p:txBody>
          <a:bodyPr lIns="90000" tIns="45000" rIns="90000" bIns="91440" anchor="ctr"/>
          <a:lstStyle/>
          <a:p>
            <a:pPr algn="ctr"/>
            <a:r>
              <a:rPr lang="de-DE" sz="3600" b="1" i="1">
                <a:solidFill>
                  <a:srgbClr val="FFFFFF"/>
                </a:solidFill>
                <a:latin typeface="Franklin Gothic Book" pitchFamily="34" charset="0"/>
                <a:cs typeface="DejaVu Sans"/>
              </a:rPr>
              <a:t>Gemeinsam gegen Hate Speech!</a:t>
            </a:r>
            <a:endParaRPr lang="de-DE" b="1">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pPr>
              <a:buSzPct val="25000"/>
            </a:pPr>
            <a:endParaRPr lang="de-DE">
              <a:cs typeface="DejaVu Sans"/>
            </a:endParaRPr>
          </a:p>
        </p:txBody>
      </p:sp>
      <p:sp>
        <p:nvSpPr>
          <p:cNvPr id="39938" name="Titel 1"/>
          <p:cNvSpPr>
            <a:spLocks noGrp="1"/>
          </p:cNvSpPr>
          <p:nvPr>
            <p:ph type="title"/>
          </p:nvPr>
        </p:nvSpPr>
        <p:spPr>
          <a:xfrm>
            <a:off x="820738" y="1328738"/>
            <a:ext cx="7772400" cy="927100"/>
          </a:xfrm>
        </p:spPr>
        <p:txBody>
          <a:bodyPr/>
          <a:lstStyle/>
          <a:p>
            <a:pPr>
              <a:lnSpc>
                <a:spcPct val="50000"/>
              </a:lnSpc>
            </a:pPr>
            <a:br>
              <a:rPr lang="de-DE" sz="3600">
                <a:solidFill>
                  <a:srgbClr val="696464"/>
                </a:solidFill>
                <a:latin typeface="Franklin Gothic Book" pitchFamily="34" charset="0"/>
              </a:rPr>
            </a:br>
            <a:r>
              <a:rPr lang="de-DE" sz="3600">
                <a:latin typeface="Franklin Gothic Book" pitchFamily="34" charset="0"/>
              </a:rPr>
              <a:t>BRICkS-Workshop Ablaufplan</a:t>
            </a:r>
            <a:br>
              <a:rPr lang="de-DE" sz="3600">
                <a:latin typeface="Franklin Gothic Book" pitchFamily="34" charset="0"/>
              </a:rPr>
            </a:br>
            <a:r>
              <a:rPr lang="de-DE" sz="1800">
                <a:latin typeface="Franklin Gothic Book" pitchFamily="34" charset="0"/>
              </a:rPr>
              <a:t>Beispiel</a:t>
            </a:r>
            <a:r>
              <a:rPr lang="de-DE" sz="3600">
                <a:latin typeface="Franklin Gothic Book" pitchFamily="34" charset="0"/>
              </a:rPr>
              <a:t>  </a:t>
            </a:r>
            <a:br>
              <a:rPr lang="de-DE" sz="3600">
                <a:solidFill>
                  <a:srgbClr val="696464"/>
                </a:solidFill>
                <a:latin typeface="Franklin Gothic Book" pitchFamily="34" charset="0"/>
              </a:rPr>
            </a:br>
            <a:br>
              <a:rPr lang="de-DE"/>
            </a:br>
            <a:endParaRPr lang="de-DE"/>
          </a:p>
        </p:txBody>
      </p:sp>
      <p:sp>
        <p:nvSpPr>
          <p:cNvPr id="3" name="Textplatzhalter 2"/>
          <p:cNvSpPr>
            <a:spLocks noGrp="1"/>
          </p:cNvSpPr>
          <p:nvPr>
            <p:ph type="body"/>
          </p:nvPr>
        </p:nvSpPr>
        <p:spPr>
          <a:xfrm>
            <a:off x="836613" y="1987550"/>
            <a:ext cx="7786687" cy="3527425"/>
          </a:xfrm>
        </p:spPr>
        <p:txBody>
          <a:bodyPr/>
          <a:lstStyle/>
          <a:p>
            <a:r>
              <a:rPr lang="de-DE" sz="1800" b="1">
                <a:solidFill>
                  <a:srgbClr val="0D0D0D"/>
                </a:solidFill>
                <a:latin typeface="Perpetua" pitchFamily="18" charset="0"/>
              </a:rPr>
              <a:t>1. Begrüßung / Vorstellungsrunde / Ablauf Workshop </a:t>
            </a:r>
            <a:r>
              <a:rPr lang="de-DE" sz="1800">
                <a:solidFill>
                  <a:srgbClr val="0D0D0D"/>
                </a:solidFill>
                <a:latin typeface="Perpetua" pitchFamily="18" charset="0"/>
              </a:rPr>
              <a:t>vorstellen (ca. 20 Minuten)</a:t>
            </a:r>
          </a:p>
          <a:p>
            <a:r>
              <a:rPr lang="de-DE" sz="1800" b="1">
                <a:solidFill>
                  <a:srgbClr val="0D0D0D"/>
                </a:solidFill>
                <a:latin typeface="Perpetua" pitchFamily="18" charset="0"/>
              </a:rPr>
              <a:t>2. Warm-up, Kennenlernen </a:t>
            </a:r>
            <a:r>
              <a:rPr lang="de-DE" sz="1800">
                <a:solidFill>
                  <a:srgbClr val="0D0D0D"/>
                </a:solidFill>
                <a:latin typeface="Perpetua" pitchFamily="18" charset="0"/>
              </a:rPr>
              <a:t>(ca. 30 Minuten)</a:t>
            </a:r>
          </a:p>
          <a:p>
            <a:r>
              <a:rPr lang="de-DE" sz="1800" b="1">
                <a:solidFill>
                  <a:srgbClr val="0D0D0D"/>
                </a:solidFill>
                <a:latin typeface="Perpetua" pitchFamily="18" charset="0"/>
              </a:rPr>
              <a:t>3. Einstieg „meine Mediennutzung“ / Einführung Thema  </a:t>
            </a:r>
            <a:r>
              <a:rPr lang="de-DE" sz="1800">
                <a:solidFill>
                  <a:srgbClr val="0D0D0D"/>
                </a:solidFill>
                <a:latin typeface="Perpetua" pitchFamily="18" charset="0"/>
              </a:rPr>
              <a:t>(ca. 60 Minuten)</a:t>
            </a:r>
          </a:p>
          <a:p>
            <a:r>
              <a:rPr lang="de-DE" sz="1800" b="1">
                <a:solidFill>
                  <a:srgbClr val="0D0D0D"/>
                </a:solidFill>
                <a:latin typeface="Perpetua" pitchFamily="18" charset="0"/>
              </a:rPr>
              <a:t>4. Beispiele / Erfahrungen etc. zum Thema „Hate Speech“</a:t>
            </a:r>
            <a:r>
              <a:rPr lang="de-DE" sz="1800">
                <a:solidFill>
                  <a:srgbClr val="0D0D0D"/>
                </a:solidFill>
                <a:latin typeface="Perpetua" pitchFamily="18" charset="0"/>
              </a:rPr>
              <a:t> (ca. 70 Minuten)</a:t>
            </a:r>
          </a:p>
          <a:p>
            <a:r>
              <a:rPr lang="de-DE" sz="1800" b="1">
                <a:solidFill>
                  <a:srgbClr val="0D0D0D"/>
                </a:solidFill>
                <a:latin typeface="Perpetua" pitchFamily="18" charset="0"/>
              </a:rPr>
              <a:t>5. Vorstellung medienpraktische Übung </a:t>
            </a:r>
            <a:r>
              <a:rPr lang="de-DE" sz="1800">
                <a:solidFill>
                  <a:srgbClr val="0D0D0D"/>
                </a:solidFill>
                <a:latin typeface="Perpetua" pitchFamily="18" charset="0"/>
              </a:rPr>
              <a:t>(ca. 30 Minuten)</a:t>
            </a:r>
          </a:p>
          <a:p>
            <a:r>
              <a:rPr lang="de-DE" sz="1800" b="1">
                <a:solidFill>
                  <a:srgbClr val="0D0D0D"/>
                </a:solidFill>
                <a:latin typeface="Perpetua" pitchFamily="18" charset="0"/>
              </a:rPr>
              <a:t>6. Kreativphase </a:t>
            </a:r>
            <a:r>
              <a:rPr lang="de-DE" sz="1800">
                <a:solidFill>
                  <a:srgbClr val="0D0D0D"/>
                </a:solidFill>
                <a:latin typeface="Perpetua" pitchFamily="18" charset="0"/>
              </a:rPr>
              <a:t>(ca.180 Minuten)</a:t>
            </a:r>
          </a:p>
          <a:p>
            <a:r>
              <a:rPr lang="de-DE" sz="1800" b="1">
                <a:solidFill>
                  <a:srgbClr val="0D0D0D"/>
                </a:solidFill>
                <a:latin typeface="Perpetua" pitchFamily="18" charset="0"/>
              </a:rPr>
              <a:t>7. Vorstellung der Ergebnisse </a:t>
            </a:r>
            <a:r>
              <a:rPr lang="de-DE" sz="1800">
                <a:solidFill>
                  <a:srgbClr val="0D0D0D"/>
                </a:solidFill>
                <a:latin typeface="Perpetua" pitchFamily="18" charset="0"/>
              </a:rPr>
              <a:t>(ca. 60 Minuten)</a:t>
            </a:r>
          </a:p>
          <a:p>
            <a:r>
              <a:rPr lang="de-DE" sz="1800" b="1">
                <a:solidFill>
                  <a:srgbClr val="0D0D0D"/>
                </a:solidFill>
                <a:latin typeface="Perpetua" pitchFamily="18" charset="0"/>
              </a:rPr>
              <a:t>8. Auswertung / Feedback </a:t>
            </a:r>
            <a:r>
              <a:rPr lang="de-DE" sz="1800">
                <a:solidFill>
                  <a:srgbClr val="0D0D0D"/>
                </a:solidFill>
                <a:latin typeface="Perpetua" pitchFamily="18" charset="0"/>
              </a:rPr>
              <a:t>(ca. 30 Minuten)</a:t>
            </a:r>
            <a:br>
              <a:rPr lang="de-DE" sz="1800">
                <a:solidFill>
                  <a:srgbClr val="0D0D0D"/>
                </a:solidFill>
                <a:latin typeface="Perpetua" pitchFamily="18" charset="0"/>
              </a:rPr>
            </a:br>
            <a:endParaRPr lang="de-DE" sz="1800">
              <a:solidFill>
                <a:srgbClr val="0D0D0D"/>
              </a:solidFill>
              <a:latin typeface="Perpetua" pitchFamily="18" charset="0"/>
            </a:endParaRPr>
          </a:p>
          <a:p>
            <a:pPr>
              <a:buFont typeface="Wingdings" pitchFamily="2" charset="2"/>
              <a:buChar char="à"/>
            </a:pPr>
            <a:r>
              <a:rPr lang="de-DE" sz="1800" b="1">
                <a:solidFill>
                  <a:srgbClr val="0D0D0D"/>
                </a:solidFill>
                <a:latin typeface="Perpetua" pitchFamily="18" charset="0"/>
                <a:sym typeface="Wingdings" pitchFamily="2" charset="2"/>
              </a:rPr>
              <a:t>8 Stunden Workshop + Pausenzeiten (individuell)</a:t>
            </a:r>
          </a:p>
          <a:p>
            <a:r>
              <a:rPr lang="de-DE" sz="1800">
                <a:solidFill>
                  <a:srgbClr val="0D0D0D"/>
                </a:solidFill>
                <a:latin typeface="Perpetua" pitchFamily="18" charset="0"/>
                <a:sym typeface="Wingdings" pitchFamily="2" charset="2"/>
              </a:rPr>
              <a:t>Je nach Schulform und Möglichkeiten können/werden die acht Stunden auf mehrere </a:t>
            </a:r>
          </a:p>
          <a:p>
            <a:r>
              <a:rPr lang="de-DE" sz="1800">
                <a:solidFill>
                  <a:srgbClr val="0D0D0D"/>
                </a:solidFill>
                <a:latin typeface="Perpetua" pitchFamily="18" charset="0"/>
                <a:sym typeface="Wingdings" pitchFamily="2" charset="2"/>
              </a:rPr>
              <a:t>Termine verteilt.</a:t>
            </a:r>
            <a:endParaRPr lang="de-DE" sz="1800">
              <a:solidFill>
                <a:srgbClr val="0D0D0D"/>
              </a:solidFill>
              <a:latin typeface="Perpetua" pitchFamily="18" charset="0"/>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el 3"/>
          <p:cNvSpPr>
            <a:spLocks noGrp="1"/>
          </p:cNvSpPr>
          <p:nvPr>
            <p:ph type="title"/>
          </p:nvPr>
        </p:nvSpPr>
        <p:spPr>
          <a:xfrm>
            <a:off x="622300" y="1727200"/>
            <a:ext cx="7770813" cy="927100"/>
          </a:xfrm>
        </p:spPr>
        <p:txBody>
          <a:bodyPr/>
          <a:lstStyle/>
          <a:p>
            <a:pPr algn="ctr"/>
            <a:r>
              <a:rPr lang="de-DE">
                <a:solidFill>
                  <a:schemeClr val="bg1"/>
                </a:solidFill>
              </a:rPr>
              <a:t>Teil1: Einstieg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TextShape 1"/>
          <p:cNvSpPr txBox="1"/>
          <p:nvPr/>
        </p:nvSpPr>
        <p:spPr>
          <a:xfrm>
            <a:off x="804863" y="1236663"/>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Einstieg</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Allgemein </a:t>
            </a:r>
            <a:endParaRPr sz="1050" dirty="0">
              <a:solidFill>
                <a:schemeClr val="tx2">
                  <a:lumMod val="60000"/>
                  <a:lumOff val="40000"/>
                </a:schemeClr>
              </a:solidFill>
              <a:latin typeface="+mn-lt"/>
              <a:ea typeface="+mn-ea"/>
              <a:cs typeface="+mn-cs"/>
            </a:endParaRPr>
          </a:p>
        </p:txBody>
      </p:sp>
      <p:sp>
        <p:nvSpPr>
          <p:cNvPr id="41986"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r>
              <a:rPr lang="de-DE" sz="2500">
                <a:solidFill>
                  <a:srgbClr val="000000"/>
                </a:solidFill>
                <a:latin typeface="Perpetua" pitchFamily="18" charset="0"/>
                <a:cs typeface="DejaVu Sans"/>
              </a:rPr>
              <a:t>
</a:t>
            </a:r>
            <a:endParaRPr lang="de-DE">
              <a:cs typeface="DejaVu Sans"/>
            </a:endParaRPr>
          </a:p>
          <a:p>
            <a:endParaRPr lang="de-DE">
              <a:cs typeface="DejaVu Sans"/>
            </a:endParaRPr>
          </a:p>
        </p:txBody>
      </p:sp>
      <p:sp>
        <p:nvSpPr>
          <p:cNvPr id="250" name="CustomShape 4"/>
          <p:cNvSpPr/>
          <p:nvPr/>
        </p:nvSpPr>
        <p:spPr>
          <a:xfrm>
            <a:off x="805574" y="2210532"/>
            <a:ext cx="7488360" cy="2529000"/>
          </a:xfrm>
          <a:prstGeom prst="rect">
            <a:avLst/>
          </a:prstGeom>
        </p:spPr>
        <p:txBody>
          <a:bodyPr lIns="90000" tIns="45000" rIns="90000" bIns="45000"/>
          <a:lstStyle/>
          <a:p>
            <a:pPr fontAlgn="auto">
              <a:spcBef>
                <a:spcPts val="0"/>
              </a:spcBef>
              <a:spcAft>
                <a:spcPts val="0"/>
              </a:spcAft>
              <a:defRPr/>
            </a:pPr>
            <a:r>
              <a:rPr lang="de-DE" sz="2000" dirty="0">
                <a:solidFill>
                  <a:srgbClr val="000000"/>
                </a:solidFill>
                <a:latin typeface="Perpetua"/>
                <a:ea typeface="+mn-ea"/>
                <a:cs typeface="+mn-cs"/>
              </a:rPr>
              <a:t>Alle Teilnehmenden werden mit Hilfe kurzer Aktivitäten miteinander bekannt gemacht. Dabei können gezielt Aktivitäten eingesetzt werden, die bereits auf das Thema "Hate Speech" hinarbeiten, oder aber allgemeine Kennlern-Aktivitäten sind. </a:t>
            </a:r>
          </a:p>
          <a:p>
            <a:pPr fontAlgn="auto">
              <a:spcBef>
                <a:spcPts val="0"/>
              </a:spcBef>
              <a:spcAft>
                <a:spcPts val="0"/>
              </a:spcAft>
              <a:defRPr/>
            </a:pPr>
            <a:endParaRPr lang="de-DE" sz="800" dirty="0">
              <a:solidFill>
                <a:srgbClr val="000000"/>
              </a:solidFill>
              <a:latin typeface="Perpetua"/>
              <a:ea typeface="+mn-ea"/>
              <a:cs typeface="+mn-cs"/>
            </a:endParaRPr>
          </a:p>
          <a:p>
            <a:pPr fontAlgn="auto">
              <a:spcBef>
                <a:spcPts val="0"/>
              </a:spcBef>
              <a:spcAft>
                <a:spcPts val="0"/>
              </a:spcAft>
              <a:defRPr/>
            </a:pPr>
            <a:r>
              <a:rPr lang="de-DE" sz="2000" dirty="0">
                <a:solidFill>
                  <a:srgbClr val="000000"/>
                </a:solidFill>
                <a:latin typeface="Perpetua"/>
                <a:ea typeface="+mn-ea"/>
                <a:cs typeface="+mn-cs"/>
              </a:rPr>
              <a:t>Dieser Teil des Workshops hat zum Ziel neben dem Kennenlernen auch erste Ansätze für die kreative mediale Umsetzung des Themas zu entwickeln. </a:t>
            </a:r>
            <a:endParaRPr strike="sngStrike" dirty="0">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TextShape 1"/>
          <p:cNvSpPr txBox="1"/>
          <p:nvPr/>
        </p:nvSpPr>
        <p:spPr>
          <a:xfrm>
            <a:off x="820738" y="1227138"/>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Einstieg</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Allgemein </a:t>
            </a:r>
            <a:endParaRPr lang="de-DE" sz="1050" dirty="0">
              <a:solidFill>
                <a:schemeClr val="tx2">
                  <a:lumMod val="60000"/>
                  <a:lumOff val="40000"/>
                </a:schemeClr>
              </a:solidFill>
              <a:latin typeface="+mn-lt"/>
              <a:ea typeface="+mn-ea"/>
              <a:cs typeface="+mn-cs"/>
            </a:endParaRPr>
          </a:p>
        </p:txBody>
      </p:sp>
      <p:sp>
        <p:nvSpPr>
          <p:cNvPr id="43010" name="TextShape 2"/>
          <p:cNvSpPr txBox="1">
            <a:spLocks noChangeArrowheads="1"/>
          </p:cNvSpPr>
          <p:nvPr/>
        </p:nvSpPr>
        <p:spPr bwMode="auto">
          <a:xfrm>
            <a:off x="820738" y="2255838"/>
            <a:ext cx="7643812" cy="3473450"/>
          </a:xfrm>
          <a:prstGeom prst="rect">
            <a:avLst/>
          </a:prstGeom>
          <a:noFill/>
          <a:ln w="9525">
            <a:noFill/>
            <a:miter lim="800000"/>
            <a:headEnd/>
            <a:tailEnd/>
          </a:ln>
        </p:spPr>
        <p:txBody>
          <a:bodyPr lIns="90000" tIns="45000" rIns="90000" bIns="45000"/>
          <a:lstStyle/>
          <a:p>
            <a:pPr>
              <a:buSzPct val="25000"/>
            </a:pPr>
            <a:r>
              <a:rPr lang="de-DE" sz="2000">
                <a:solidFill>
                  <a:srgbClr val="000000"/>
                </a:solidFill>
                <a:latin typeface="Perpetua" pitchFamily="18" charset="0"/>
                <a:cs typeface="DejaVu Sans"/>
              </a:rPr>
              <a:t>Ein </a:t>
            </a:r>
            <a:r>
              <a:rPr lang="de-DE" sz="2000" b="1">
                <a:solidFill>
                  <a:srgbClr val="000000"/>
                </a:solidFill>
                <a:latin typeface="Perpetua" pitchFamily="18" charset="0"/>
                <a:cs typeface="DejaVu Sans"/>
              </a:rPr>
              <a:t>Ablauf</a:t>
            </a:r>
            <a:r>
              <a:rPr lang="de-DE" sz="2000">
                <a:solidFill>
                  <a:srgbClr val="000000"/>
                </a:solidFill>
                <a:latin typeface="Perpetua" pitchFamily="18" charset="0"/>
                <a:cs typeface="DejaVu Sans"/>
              </a:rPr>
              <a:t>, der den Teilnehmenden zu Beginn vorgestellt wird, kann zur </a:t>
            </a:r>
            <a:r>
              <a:rPr lang="de-DE" sz="2000" b="1">
                <a:solidFill>
                  <a:srgbClr val="000000"/>
                </a:solidFill>
                <a:latin typeface="Perpetua" pitchFamily="18" charset="0"/>
                <a:cs typeface="DejaVu Sans"/>
              </a:rPr>
              <a:t>Orientierung</a:t>
            </a:r>
            <a:r>
              <a:rPr lang="de-DE" sz="2000">
                <a:solidFill>
                  <a:srgbClr val="000000"/>
                </a:solidFill>
                <a:latin typeface="Perpetua" pitchFamily="18" charset="0"/>
                <a:cs typeface="DejaVu Sans"/>
              </a:rPr>
              <a:t> während des Workshops dienen. („Wo stehen wir gerade?“)</a:t>
            </a:r>
            <a:endParaRPr lang="de-DE" sz="2000">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Exakte Zeitangaben sind in der Regel nicht erforderlich.</a:t>
            </a:r>
            <a:endParaRPr lang="de-DE" sz="2000">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Der Ablauf kann auch ausgedruckt im Raum/ den Räumen ausgehängt werden.</a:t>
            </a:r>
            <a:endParaRPr lang="de-DE" sz="2000">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Ein Verhaltens-/Regelplan (Pausen, Essen etc.) sollte ebenfalls allen zugänglich sein. (Ein gemeinsamer Regelplan kann auch gut zur Vorbereitung auf das Thema „Netiquette“ genutzt werden.)</a:t>
            </a:r>
            <a:endParaRPr lang="de-DE" sz="2000">
              <a:latin typeface="Perpetua" pitchFamily="18" charset="0"/>
              <a:cs typeface="DejaVu Sans"/>
            </a:endParaRPr>
          </a:p>
          <a:p>
            <a:endParaRPr lang="de-DE">
              <a:cs typeface="DejaVu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TextShape 1"/>
          <p:cNvSpPr txBox="1"/>
          <p:nvPr/>
        </p:nvSpPr>
        <p:spPr>
          <a:xfrm>
            <a:off x="790575" y="1150938"/>
            <a:ext cx="7770813"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Methoden zum Einstieg</a:t>
            </a:r>
            <a:endParaRPr dirty="0">
              <a:solidFill>
                <a:schemeClr val="tx2">
                  <a:lumMod val="60000"/>
                  <a:lumOff val="40000"/>
                </a:schemeClr>
              </a:solidFill>
              <a:latin typeface="+mn-lt"/>
              <a:ea typeface="+mn-ea"/>
              <a:cs typeface="+mn-cs"/>
            </a:endParaRPr>
          </a:p>
        </p:txBody>
      </p:sp>
      <p:sp>
        <p:nvSpPr>
          <p:cNvPr id="44034" name="TextShape 2"/>
          <p:cNvSpPr txBox="1">
            <a:spLocks noChangeArrowheads="1"/>
          </p:cNvSpPr>
          <p:nvPr/>
        </p:nvSpPr>
        <p:spPr bwMode="auto">
          <a:xfrm>
            <a:off x="804863" y="2108200"/>
            <a:ext cx="6716712" cy="3332163"/>
          </a:xfrm>
          <a:prstGeom prst="rect">
            <a:avLst/>
          </a:prstGeom>
          <a:noFill/>
          <a:ln w="9525">
            <a:noFill/>
            <a:miter lim="800000"/>
            <a:headEnd/>
            <a:tailEnd/>
          </a:ln>
        </p:spPr>
        <p:txBody>
          <a:bodyPr lIns="90000" tIns="45000" rIns="90000" bIns="45000"/>
          <a:lstStyle/>
          <a:p>
            <a:pPr>
              <a:buSzPct val="25000"/>
            </a:pPr>
            <a:r>
              <a:rPr lang="de-DE" sz="2000">
                <a:solidFill>
                  <a:srgbClr val="000000"/>
                </a:solidFill>
                <a:latin typeface="Perpetua" pitchFamily="18" charset="0"/>
                <a:cs typeface="DejaVu Sans"/>
              </a:rPr>
              <a:t>Eine</a:t>
            </a:r>
            <a:r>
              <a:rPr lang="de-DE" sz="2000" b="1">
                <a:solidFill>
                  <a:srgbClr val="000000"/>
                </a:solidFill>
                <a:latin typeface="Perpetua" pitchFamily="18" charset="0"/>
                <a:cs typeface="DejaVu Sans"/>
              </a:rPr>
              <a:t> Methodensammlung der Bundeszentrale für politische Bildung </a:t>
            </a:r>
            <a:r>
              <a:rPr lang="de-DE" sz="2000">
                <a:solidFill>
                  <a:srgbClr val="000000"/>
                </a:solidFill>
                <a:latin typeface="Perpetua" pitchFamily="18" charset="0"/>
                <a:cs typeface="DejaVu Sans"/>
              </a:rPr>
              <a:t>finden Sie </a:t>
            </a:r>
            <a:r>
              <a:rPr lang="de-DE" sz="2000">
                <a:solidFill>
                  <a:srgbClr val="000000"/>
                </a:solidFill>
                <a:latin typeface="Perpetua" pitchFamily="18" charset="0"/>
                <a:cs typeface="DejaVu Sans"/>
                <a:hlinkClick r:id="rId2"/>
              </a:rPr>
              <a:t>hier</a:t>
            </a:r>
            <a:r>
              <a:rPr lang="de-DE" sz="2000">
                <a:solidFill>
                  <a:srgbClr val="000000"/>
                </a:solidFill>
                <a:latin typeface="Perpetua" pitchFamily="18" charset="0"/>
                <a:cs typeface="DejaVu Sans"/>
              </a:rPr>
              <a:t>.</a:t>
            </a:r>
          </a:p>
          <a:p>
            <a:pPr>
              <a:buSzPct val="25000"/>
            </a:pPr>
            <a:br>
              <a:rPr lang="de-DE" sz="2000" b="1">
                <a:solidFill>
                  <a:srgbClr val="000000"/>
                </a:solidFill>
                <a:latin typeface="Perpetua" pitchFamily="18" charset="0"/>
                <a:cs typeface="DejaVu Sans"/>
              </a:rPr>
            </a:br>
            <a:r>
              <a:rPr lang="de-DE" sz="2000">
                <a:solidFill>
                  <a:srgbClr val="000000"/>
                </a:solidFill>
                <a:latin typeface="Perpetua" pitchFamily="18" charset="0"/>
                <a:cs typeface="DejaVu Sans"/>
                <a:hlinkClick r:id="rId3"/>
              </a:rPr>
              <a:t>Hier</a:t>
            </a:r>
            <a:r>
              <a:rPr lang="de-DE" sz="2000" b="1">
                <a:solidFill>
                  <a:srgbClr val="000000"/>
                </a:solidFill>
                <a:latin typeface="Perpetua" pitchFamily="18" charset="0"/>
                <a:cs typeface="DejaVu Sans"/>
              </a:rPr>
              <a:t> </a:t>
            </a:r>
            <a:r>
              <a:rPr lang="de-DE" sz="2000">
                <a:solidFill>
                  <a:srgbClr val="000000"/>
                </a:solidFill>
                <a:latin typeface="Perpetua" pitchFamily="18" charset="0"/>
                <a:cs typeface="DejaVu Sans"/>
              </a:rPr>
              <a:t>können Sie sich durch einen </a:t>
            </a:r>
            <a:r>
              <a:rPr lang="de-DE" sz="2000" b="1">
                <a:solidFill>
                  <a:srgbClr val="000000"/>
                </a:solidFill>
                <a:latin typeface="Perpetua" pitchFamily="18" charset="0"/>
                <a:cs typeface="DejaVu Sans"/>
              </a:rPr>
              <a:t>Methoden-Online-Katalog aus dem Feld der Lehrerbildung </a:t>
            </a:r>
            <a:r>
              <a:rPr lang="de-DE" sz="2000">
                <a:solidFill>
                  <a:srgbClr val="000000"/>
                </a:solidFill>
                <a:latin typeface="Perpetua" pitchFamily="18" charset="0"/>
                <a:cs typeface="DejaVu Sans"/>
              </a:rPr>
              <a:t>klicken. 
</a:t>
            </a:r>
            <a:endParaRPr lang="de-DE" sz="2000">
              <a:latin typeface="Perpetua" pitchFamily="18" charset="0"/>
              <a:cs typeface="DejaVu Sans"/>
            </a:endParaRPr>
          </a:p>
          <a:p>
            <a:pPr>
              <a:buSzPct val="25000"/>
            </a:pPr>
            <a:r>
              <a:rPr lang="de-DE" sz="2000">
                <a:solidFill>
                  <a:srgbClr val="000000"/>
                </a:solidFill>
                <a:latin typeface="Perpetua" pitchFamily="18" charset="0"/>
                <a:cs typeface="DejaVu Sans"/>
              </a:rPr>
              <a:t>Eine </a:t>
            </a:r>
            <a:r>
              <a:rPr lang="de-DE" sz="2000" b="1">
                <a:solidFill>
                  <a:srgbClr val="000000"/>
                </a:solidFill>
                <a:latin typeface="Perpetua" pitchFamily="18" charset="0"/>
                <a:cs typeface="DejaVu Sans"/>
              </a:rPr>
              <a:t>Methodensammlung der Medienscouts-NRW </a:t>
            </a:r>
            <a:r>
              <a:rPr lang="de-DE" sz="2000">
                <a:solidFill>
                  <a:srgbClr val="000000"/>
                </a:solidFill>
                <a:latin typeface="Perpetua" pitchFamily="18" charset="0"/>
                <a:cs typeface="DejaVu Sans"/>
              </a:rPr>
              <a:t>zur Gruppenbildung, zu aktivierenden Übungen bekommen Sie </a:t>
            </a:r>
            <a:r>
              <a:rPr lang="de-DE" sz="2000">
                <a:solidFill>
                  <a:srgbClr val="000000"/>
                </a:solidFill>
                <a:latin typeface="Perpetua" pitchFamily="18" charset="0"/>
                <a:cs typeface="DejaVu Sans"/>
                <a:hlinkClick r:id="rId4"/>
              </a:rPr>
              <a:t>hier</a:t>
            </a:r>
            <a:r>
              <a:rPr lang="de-DE" sz="2000">
                <a:solidFill>
                  <a:srgbClr val="000000"/>
                </a:solidFill>
                <a:latin typeface="Perpetua" pitchFamily="18" charset="0"/>
                <a:cs typeface="DejaVu Sans"/>
              </a:rPr>
              <a:t>. Die abrufbaren Arbeitsblätter können verwendet, dürfen aber nicht verändert werden.</a:t>
            </a:r>
          </a:p>
          <a:p>
            <a:pPr>
              <a:buSzPct val="25000"/>
            </a:pPr>
            <a:endParaRPr lang="de-DE" sz="16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rPr>
              <a:t>
</a:t>
            </a:r>
            <a:endParaRPr lang="de-DE" sz="1600">
              <a:cs typeface="DejaVu Sans"/>
            </a:endParaRPr>
          </a:p>
          <a:p>
            <a:endParaRPr lang="de-DE" sz="1600">
              <a:cs typeface="DejaVu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TextShape 1"/>
          <p:cNvSpPr txBox="1"/>
          <p:nvPr/>
        </p:nvSpPr>
        <p:spPr>
          <a:xfrm>
            <a:off x="820738" y="700088"/>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Methoden zum Einstieg</a:t>
            </a:r>
            <a:endParaRPr dirty="0">
              <a:solidFill>
                <a:schemeClr val="tx2">
                  <a:lumMod val="60000"/>
                  <a:lumOff val="40000"/>
                </a:schemeClr>
              </a:solidFill>
              <a:latin typeface="+mn-lt"/>
              <a:ea typeface="+mn-ea"/>
              <a:cs typeface="+mn-cs"/>
            </a:endParaRPr>
          </a:p>
        </p:txBody>
      </p:sp>
      <p:sp>
        <p:nvSpPr>
          <p:cNvPr id="45058" name="TextShape 2"/>
          <p:cNvSpPr txBox="1">
            <a:spLocks noChangeArrowheads="1"/>
          </p:cNvSpPr>
          <p:nvPr/>
        </p:nvSpPr>
        <p:spPr bwMode="auto">
          <a:xfrm>
            <a:off x="820738" y="1627188"/>
            <a:ext cx="7272337" cy="3201987"/>
          </a:xfrm>
          <a:prstGeom prst="rect">
            <a:avLst/>
          </a:prstGeom>
          <a:noFill/>
          <a:ln w="9525">
            <a:noFill/>
            <a:miter lim="800000"/>
            <a:headEnd/>
            <a:tailEnd/>
          </a:ln>
        </p:spPr>
        <p:txBody>
          <a:bodyPr lIns="90000" tIns="45000" rIns="90000" bIns="45000"/>
          <a:lstStyle/>
          <a:p>
            <a:pPr>
              <a:buSzPct val="25000"/>
            </a:pPr>
            <a:r>
              <a:rPr lang="de-DE" sz="1600" b="1">
                <a:solidFill>
                  <a:srgbClr val="000000"/>
                </a:solidFill>
                <a:latin typeface="Perpetua" pitchFamily="18" charset="0"/>
                <a:cs typeface="DejaVu Sans"/>
              </a:rPr>
              <a:t>BEISPIELE</a:t>
            </a:r>
          </a:p>
          <a:p>
            <a:pPr>
              <a:buSzPct val="25000"/>
            </a:pPr>
            <a:endParaRPr lang="de-DE" sz="800" b="1">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50-Wörter-Spiel</a:t>
            </a:r>
            <a:r>
              <a:rPr lang="de-DE" sz="1600">
                <a:solidFill>
                  <a:srgbClr val="000000"/>
                </a:solidFill>
                <a:latin typeface="Perpetua" pitchFamily="18" charset="0"/>
                <a:cs typeface="DejaVu Sans"/>
              </a:rPr>
              <a:t>: Eine Geschichte wird in exakt 50 Wörtern aufgeschrieben. Zwei Beispiele finden sie auf der nächsten Folie. </a:t>
            </a:r>
            <a:endParaRPr lang="de-DE" sz="1600">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Love-Hate-Liste</a:t>
            </a:r>
            <a:r>
              <a:rPr lang="de-DE" sz="1600">
                <a:solidFill>
                  <a:srgbClr val="000000"/>
                </a:solidFill>
                <a:latin typeface="Perpetua" pitchFamily="18" charset="0"/>
                <a:cs typeface="DejaVu Sans"/>
              </a:rPr>
              <a:t>: Was mag ich / was mag ich nicht</a:t>
            </a:r>
            <a:endParaRPr lang="de-DE" sz="1600">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Mein geheimer Freund</a:t>
            </a:r>
            <a:r>
              <a:rPr lang="de-DE" sz="1600">
                <a:solidFill>
                  <a:srgbClr val="000000"/>
                </a:solidFill>
                <a:latin typeface="Perpetua" pitchFamily="18" charset="0"/>
                <a:cs typeface="DejaVu Sans"/>
              </a:rPr>
              <a:t>. Die Informationen zu „Mein geheimer Freund“ finden Sie </a:t>
            </a:r>
            <a:r>
              <a:rPr lang="de-DE" sz="1600">
                <a:solidFill>
                  <a:srgbClr val="000000"/>
                </a:solidFill>
                <a:latin typeface="Perpetua" pitchFamily="18" charset="0"/>
                <a:cs typeface="DejaVu Sans"/>
                <a:hlinkClick r:id="rId2"/>
              </a:rPr>
              <a:t>hier</a:t>
            </a:r>
            <a:r>
              <a:rPr lang="de-DE" sz="1600">
                <a:solidFill>
                  <a:srgbClr val="000000"/>
                </a:solidFill>
                <a:latin typeface="Perpetua" pitchFamily="18" charset="0"/>
                <a:cs typeface="DejaVu Sans"/>
              </a:rPr>
              <a:t>.</a:t>
            </a:r>
          </a:p>
          <a:p>
            <a:pPr>
              <a:buSzPct val="25000"/>
            </a:pPr>
            <a:endParaRPr lang="de-DE" sz="800">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Gemeinsamkeiten finden. </a:t>
            </a:r>
            <a:r>
              <a:rPr lang="de-DE" sz="1600">
                <a:solidFill>
                  <a:srgbClr val="000000"/>
                </a:solidFill>
                <a:latin typeface="Perpetua" pitchFamily="18" charset="0"/>
                <a:cs typeface="DejaVu Sans"/>
              </a:rPr>
              <a:t>Welche Medien nutzen wir, welche Medienerfahrungen verbinden uns? Ein Beispiel finden Sie </a:t>
            </a:r>
            <a:r>
              <a:rPr lang="de-DE" sz="1600">
                <a:solidFill>
                  <a:srgbClr val="000000"/>
                </a:solidFill>
                <a:latin typeface="Perpetua" pitchFamily="18" charset="0"/>
                <a:cs typeface="DejaVu Sans"/>
                <a:hlinkClick r:id="rId3"/>
              </a:rPr>
              <a:t>hier</a:t>
            </a:r>
            <a:r>
              <a:rPr lang="de-DE" sz="1600">
                <a:solidFill>
                  <a:srgbClr val="000000"/>
                </a:solidFill>
                <a:latin typeface="Perpetua" pitchFamily="18" charset="0"/>
                <a:cs typeface="DejaVu Sans"/>
              </a:rPr>
              <a:t>.</a:t>
            </a:r>
          </a:p>
          <a:p>
            <a:pPr>
              <a:buSzPct val="25000"/>
            </a:pPr>
            <a:endParaRPr lang="de-DE" sz="800">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Medien-Tagesplan. </a:t>
            </a:r>
            <a:r>
              <a:rPr lang="de-DE" sz="1600">
                <a:solidFill>
                  <a:srgbClr val="000000"/>
                </a:solidFill>
                <a:latin typeface="Perpetua" pitchFamily="18" charset="0"/>
                <a:cs typeface="DejaVu Sans"/>
              </a:rPr>
              <a:t>Die Teilnehmenden erstellen in Gruppen einen chronologischen Tagesablauf, in den sie Apps eintragen, die sie zu bestimmten Tageszeiten nutzen, z.B. „Handywecker“,  „WhatsApp“ nach dem Aufstehen checken, Musik-App auf dem Weg in die Schule nutzen usw. </a:t>
            </a:r>
            <a:endParaRPr lang="de-DE" sz="1600">
              <a:latin typeface="Perpetua" pitchFamily="18" charset="0"/>
              <a:cs typeface="DejaVu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el 1"/>
          <p:cNvSpPr>
            <a:spLocks noGrp="1"/>
          </p:cNvSpPr>
          <p:nvPr>
            <p:ph type="title"/>
          </p:nvPr>
        </p:nvSpPr>
        <p:spPr>
          <a:xfrm>
            <a:off x="900113" y="998538"/>
            <a:ext cx="7770812" cy="927100"/>
          </a:xfrm>
        </p:spPr>
        <p:txBody>
          <a:bodyPr/>
          <a:lstStyle/>
          <a:p>
            <a:r>
              <a:rPr lang="de-DE" sz="3600">
                <a:latin typeface="Franklin Gothic Book" pitchFamily="34" charset="0"/>
              </a:rPr>
              <a:t>Beispiel 50-Wörter-Spiel</a:t>
            </a:r>
          </a:p>
        </p:txBody>
      </p:sp>
      <p:pic>
        <p:nvPicPr>
          <p:cNvPr id="46082" name="Grafik 4"/>
          <p:cNvPicPr>
            <a:picLocks noChangeAspect="1"/>
          </p:cNvPicPr>
          <p:nvPr/>
        </p:nvPicPr>
        <p:blipFill>
          <a:blip r:embed="rId2"/>
          <a:srcRect l="11739" t="23334" r="31796" b="14058"/>
          <a:stretch>
            <a:fillRect/>
          </a:stretch>
        </p:blipFill>
        <p:spPr bwMode="auto">
          <a:xfrm rot="-865611">
            <a:off x="1174750" y="2246313"/>
            <a:ext cx="2898775" cy="2571750"/>
          </a:xfrm>
          <a:prstGeom prst="rect">
            <a:avLst/>
          </a:prstGeom>
          <a:noFill/>
          <a:ln w="9525">
            <a:noFill/>
            <a:miter lim="800000"/>
            <a:headEnd/>
            <a:tailEnd/>
          </a:ln>
        </p:spPr>
      </p:pic>
      <p:pic>
        <p:nvPicPr>
          <p:cNvPr id="46083" name="Grafik 5"/>
          <p:cNvPicPr>
            <a:picLocks noChangeAspect="1"/>
          </p:cNvPicPr>
          <p:nvPr/>
        </p:nvPicPr>
        <p:blipFill>
          <a:blip r:embed="rId3"/>
          <a:srcRect l="4782" t="21884" r="32262" b="22609"/>
          <a:stretch>
            <a:fillRect/>
          </a:stretch>
        </p:blipFill>
        <p:spPr bwMode="auto">
          <a:xfrm rot="1399904">
            <a:off x="4805363" y="2176463"/>
            <a:ext cx="3824287" cy="26971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el 3"/>
          <p:cNvSpPr>
            <a:spLocks noGrp="1"/>
          </p:cNvSpPr>
          <p:nvPr>
            <p:ph type="title"/>
          </p:nvPr>
        </p:nvSpPr>
        <p:spPr>
          <a:xfrm>
            <a:off x="657225" y="1762125"/>
            <a:ext cx="7770813" cy="927100"/>
          </a:xfrm>
        </p:spPr>
        <p:txBody>
          <a:bodyPr/>
          <a:lstStyle/>
          <a:p>
            <a:br>
              <a:rPr lang="de-DE" sz="3200">
                <a:solidFill>
                  <a:srgbClr val="FFFFFF"/>
                </a:solidFill>
              </a:rPr>
            </a:br>
            <a:r>
              <a:rPr lang="de-DE" sz="3200">
                <a:solidFill>
                  <a:srgbClr val="FFFFFF"/>
                </a:solidFill>
              </a:rPr>
              <a:t>Teil 2: Mediennutzung / Medienerfahrung</a:t>
            </a:r>
            <a:br>
              <a:rPr lang="de-DE" sz="3200"/>
            </a:br>
            <a:endParaRPr lang="de-DE" sz="3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extShape 1"/>
          <p:cNvSpPr txBox="1"/>
          <p:nvPr/>
        </p:nvSpPr>
        <p:spPr>
          <a:xfrm>
            <a:off x="815975" y="1741488"/>
            <a:ext cx="7772400" cy="925512"/>
          </a:xfrm>
          <a:prstGeom prst="rect">
            <a:avLst/>
          </a:prstGeom>
        </p:spPr>
        <p:txBody>
          <a:bodyPr lIns="90000" tIns="45000" rIns="90000" bIns="91440" anchor="b"/>
          <a:lstStyle/>
          <a:p>
            <a:endParaRPr lang="de-DE" sz="3600" b="1">
              <a:solidFill>
                <a:srgbClr val="0D0D0D"/>
              </a:solidFill>
              <a:latin typeface="Perpetua" pitchFamily="18" charset="0"/>
              <a:cs typeface="DejaVu Sans"/>
            </a:endParaRPr>
          </a:p>
          <a:p>
            <a:endParaRPr lang="de-DE" sz="3600" b="1">
              <a:solidFill>
                <a:srgbClr val="0D0D0D"/>
              </a:solidFill>
              <a:latin typeface="Perpetua" pitchFamily="18" charset="0"/>
              <a:cs typeface="DejaVu Sans"/>
            </a:endParaRPr>
          </a:p>
          <a:p>
            <a:endParaRPr lang="de-DE" sz="3600" b="1">
              <a:solidFill>
                <a:srgbClr val="0D0D0D"/>
              </a:solidFill>
              <a:latin typeface="Perpetua" pitchFamily="18" charset="0"/>
              <a:cs typeface="DejaVu Sans"/>
            </a:endParaRPr>
          </a:p>
          <a:p>
            <a:endParaRPr lang="de-DE" sz="3600" b="1">
              <a:solidFill>
                <a:srgbClr val="0D0D0D"/>
              </a:solidFill>
              <a:latin typeface="Perpetua" pitchFamily="18" charset="0"/>
              <a:cs typeface="DejaVu Sans"/>
            </a:endParaRPr>
          </a:p>
          <a:p>
            <a:r>
              <a:rPr lang="de-DE" sz="3600">
                <a:solidFill>
                  <a:srgbClr val="558ED5"/>
                </a:solidFill>
                <a:latin typeface="Franklin Gothic Medium" pitchFamily="34" charset="0"/>
                <a:cs typeface="DejaVu Sans"/>
              </a:rPr>
              <a:t>Mediennutzung / Medienerfahrung  </a:t>
            </a:r>
            <a:r>
              <a:rPr lang="de-DE">
                <a:solidFill>
                  <a:srgbClr val="558ED5"/>
                </a:solidFill>
                <a:latin typeface="Franklin Gothic Medium" pitchFamily="34" charset="0"/>
                <a:cs typeface="DejaVu Sans"/>
              </a:rPr>
              <a:t>Allgemein</a:t>
            </a:r>
          </a:p>
          <a:p>
            <a:endParaRPr lang="de-DE">
              <a:cs typeface="DejaVu Sans"/>
            </a:endParaRPr>
          </a:p>
        </p:txBody>
      </p:sp>
      <p:sp>
        <p:nvSpPr>
          <p:cNvPr id="48130"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a:p>
            <a:endParaRPr lang="de-DE">
              <a:cs typeface="DejaVu Sans"/>
            </a:endParaRPr>
          </a:p>
        </p:txBody>
      </p:sp>
      <p:sp>
        <p:nvSpPr>
          <p:cNvPr id="254" name="CustomShape 4"/>
          <p:cNvSpPr/>
          <p:nvPr/>
        </p:nvSpPr>
        <p:spPr>
          <a:xfrm>
            <a:off x="828675" y="2416175"/>
            <a:ext cx="7488238" cy="2957513"/>
          </a:xfrm>
          <a:prstGeom prst="rect">
            <a:avLst/>
          </a:prstGeom>
        </p:spPr>
        <p:txBody>
          <a:bodyPr lIns="90000" tIns="45000" rIns="90000" bIns="45000"/>
          <a:lstStyle/>
          <a:p>
            <a:r>
              <a:rPr lang="de-DE" sz="1600" dirty="0">
                <a:solidFill>
                  <a:srgbClr val="000000"/>
                </a:solidFill>
                <a:latin typeface="Perpetua" pitchFamily="18" charset="0"/>
                <a:cs typeface="DejaVu Sans"/>
              </a:rPr>
              <a:t>Die Teilnehmenden reflektieren ihr eigenes Mediennutzungsverhalten und lernen </a:t>
            </a:r>
            <a:r>
              <a:rPr lang="de-DE" sz="1600" dirty="0" err="1">
                <a:solidFill>
                  <a:srgbClr val="000000"/>
                </a:solidFill>
                <a:latin typeface="Perpetua" pitchFamily="18" charset="0"/>
                <a:cs typeface="DejaVu Sans"/>
              </a:rPr>
              <a:t>Social</a:t>
            </a:r>
            <a:r>
              <a:rPr lang="de-DE" sz="1600" dirty="0">
                <a:solidFill>
                  <a:srgbClr val="000000"/>
                </a:solidFill>
                <a:latin typeface="Perpetua" pitchFamily="18" charset="0"/>
                <a:cs typeface="DejaVu Sans"/>
              </a:rPr>
              <a:t> Media als einen Erfahrungsraum mit eigenen Kommunikationsregeln kennen (Chancen, Nutzen und Gefahren digitaler Kommunikation).</a:t>
            </a:r>
          </a:p>
          <a:p>
            <a:endParaRPr lang="de-DE" sz="1600" dirty="0">
              <a:solidFill>
                <a:srgbClr val="000000"/>
              </a:solidFill>
              <a:latin typeface="Perpetua" pitchFamily="18" charset="0"/>
              <a:cs typeface="DejaVu Sans"/>
            </a:endParaRPr>
          </a:p>
          <a:p>
            <a:r>
              <a:rPr lang="de-DE" sz="1600" b="1" dirty="0">
                <a:solidFill>
                  <a:srgbClr val="000000"/>
                </a:solidFill>
                <a:latin typeface="Perpetua" pitchFamily="18" charset="0"/>
                <a:cs typeface="DejaVu Sans"/>
              </a:rPr>
              <a:t>Hilfssätze: </a:t>
            </a:r>
          </a:p>
          <a:p>
            <a:pPr>
              <a:buClr>
                <a:srgbClr val="558ED5"/>
              </a:buClr>
              <a:buSzPct val="80000"/>
              <a:buFont typeface="Arial" charset="0"/>
              <a:buChar char="•"/>
            </a:pPr>
            <a:r>
              <a:rPr lang="de-DE" sz="1600" dirty="0">
                <a:solidFill>
                  <a:srgbClr val="000000"/>
                </a:solidFill>
                <a:latin typeface="Perpetua" pitchFamily="18" charset="0"/>
                <a:cs typeface="DejaVu Sans"/>
              </a:rPr>
              <a:t> Jugendliche „da abholen, wo sie sind“!</a:t>
            </a:r>
          </a:p>
          <a:p>
            <a:pPr>
              <a:buClr>
                <a:srgbClr val="558ED5"/>
              </a:buClr>
              <a:buSzPct val="80000"/>
              <a:buFont typeface="Arial" charset="0"/>
              <a:buChar char="•"/>
            </a:pPr>
            <a:r>
              <a:rPr lang="de-DE" sz="1600" dirty="0">
                <a:solidFill>
                  <a:srgbClr val="000000"/>
                </a:solidFill>
                <a:latin typeface="Perpetua" pitchFamily="18" charset="0"/>
                <a:cs typeface="DejaVu Sans"/>
              </a:rPr>
              <a:t> Gemeinsame Gesprächsgrundlage herstellen.</a:t>
            </a:r>
          </a:p>
          <a:p>
            <a:pPr>
              <a:buClr>
                <a:srgbClr val="558ED5"/>
              </a:buClr>
              <a:buSzPct val="80000"/>
              <a:buFont typeface="Arial" charset="0"/>
              <a:buChar char="•"/>
            </a:pPr>
            <a:r>
              <a:rPr lang="de-DE" sz="1600" dirty="0">
                <a:solidFill>
                  <a:srgbClr val="000000"/>
                </a:solidFill>
                <a:latin typeface="Perpetua" pitchFamily="18" charset="0"/>
                <a:cs typeface="DejaVu Sans"/>
              </a:rPr>
              <a:t> Trotz Materialfülle sich nicht im Thema verlieren.</a:t>
            </a:r>
          </a:p>
          <a:p>
            <a:pPr>
              <a:buClr>
                <a:srgbClr val="558ED5"/>
              </a:buClr>
              <a:buSzPct val="80000"/>
              <a:buFont typeface="Arial" charset="0"/>
              <a:buChar char="•"/>
            </a:pPr>
            <a:r>
              <a:rPr lang="de-DE" sz="1600" dirty="0">
                <a:solidFill>
                  <a:srgbClr val="000000"/>
                </a:solidFill>
                <a:latin typeface="Perpetua" pitchFamily="18" charset="0"/>
                <a:cs typeface="DejaVu Sans"/>
              </a:rPr>
              <a:t> Auch Alter der Teilnehmenden bedenken: Was passt? Was ist neu? Was ist bekannt? </a:t>
            </a:r>
          </a:p>
          <a:p>
            <a:pPr>
              <a:buClr>
                <a:srgbClr val="558ED5"/>
              </a:buClr>
              <a:buSzPct val="80000"/>
              <a:buFont typeface="Arial" charset="0"/>
              <a:buChar char="•"/>
            </a:pPr>
            <a:r>
              <a:rPr lang="de-DE" sz="1600" dirty="0">
                <a:solidFill>
                  <a:srgbClr val="000000"/>
                </a:solidFill>
                <a:latin typeface="Perpetua" pitchFamily="18" charset="0"/>
                <a:cs typeface="DejaVu Sans"/>
              </a:rPr>
              <a:t> Schwerpunkte setzen/ Auswahl treffen/ Thema fokussieren! </a:t>
            </a:r>
          </a:p>
          <a:p>
            <a:pPr>
              <a:buClr>
                <a:srgbClr val="558ED5"/>
              </a:buClr>
              <a:buSzPct val="80000"/>
            </a:pPr>
            <a:endParaRPr lang="de-DE" sz="1600" dirty="0">
              <a:latin typeface="Perpetua" pitchFamily="18" charset="0"/>
              <a:cs typeface="DejaVu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extShape 1"/>
          <p:cNvSpPr txBox="1"/>
          <p:nvPr/>
        </p:nvSpPr>
        <p:spPr>
          <a:xfrm>
            <a:off x="801688" y="892175"/>
            <a:ext cx="7770812"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endParaRPr lang="de-DE">
              <a:solidFill>
                <a:srgbClr val="558ED5"/>
              </a:solidFill>
              <a:cs typeface="DejaVu Sans"/>
            </a:endParaRPr>
          </a:p>
        </p:txBody>
      </p:sp>
      <p:sp>
        <p:nvSpPr>
          <p:cNvPr id="49154" name="TextShape 2"/>
          <p:cNvSpPr txBox="1">
            <a:spLocks noChangeArrowheads="1"/>
          </p:cNvSpPr>
          <p:nvPr/>
        </p:nvSpPr>
        <p:spPr bwMode="auto">
          <a:xfrm>
            <a:off x="900113" y="1819275"/>
            <a:ext cx="7786687" cy="4173538"/>
          </a:xfrm>
          <a:prstGeom prst="rect">
            <a:avLst/>
          </a:prstGeom>
          <a:noFill/>
          <a:ln w="9525">
            <a:noFill/>
            <a:miter lim="800000"/>
            <a:headEnd/>
            <a:tailEnd/>
          </a:ln>
        </p:spPr>
        <p:txBody>
          <a:bodyPr lIns="90000" tIns="45000" rIns="90000" bIns="45000"/>
          <a:lstStyle/>
          <a:p>
            <a:r>
              <a:rPr lang="de-DE" b="1">
                <a:solidFill>
                  <a:srgbClr val="000000"/>
                </a:solidFill>
                <a:latin typeface="Perpetua" pitchFamily="18" charset="0"/>
                <a:cs typeface="DejaVu Sans"/>
              </a:rPr>
              <a:t>Zur eigenen Vorbereitung:</a:t>
            </a:r>
            <a:endParaRPr lang="de-DE" b="1">
              <a:cs typeface="DejaVu Sans"/>
            </a:endParaRPr>
          </a:p>
          <a:p>
            <a:pPr>
              <a:buSzPct val="25000"/>
            </a:pPr>
            <a:endParaRPr lang="de-DE" u="sng">
              <a:solidFill>
                <a:srgbClr val="CC9900"/>
              </a:solidFill>
              <a:latin typeface="Perpetua" pitchFamily="18" charset="0"/>
              <a:cs typeface="DejaVu Sans"/>
              <a:hlinkClick r:id="rId2"/>
            </a:endParaRPr>
          </a:p>
          <a:p>
            <a:pPr>
              <a:buSzPct val="25000"/>
            </a:pPr>
            <a:r>
              <a:rPr lang="de-DE" sz="1600" b="1">
                <a:latin typeface="Perpetua" pitchFamily="18" charset="0"/>
                <a:cs typeface="DejaVu Sans"/>
              </a:rPr>
              <a:t>Materialien von Klicksafe.de</a:t>
            </a:r>
            <a:endParaRPr lang="de-DE" sz="1600" b="1">
              <a:latin typeface="Perpetua" pitchFamily="18" charset="0"/>
              <a:cs typeface="DejaVu Sans"/>
              <a:hlinkClick r:id="rId2"/>
            </a:endParaRPr>
          </a:p>
          <a:p>
            <a:pPr>
              <a:buSzPct val="25000"/>
            </a:pPr>
            <a:r>
              <a:rPr lang="de-DE" sz="1600">
                <a:solidFill>
                  <a:srgbClr val="000000"/>
                </a:solidFill>
                <a:latin typeface="Perpetua" pitchFamily="18" charset="0"/>
                <a:cs typeface="DejaVu Sans"/>
              </a:rPr>
              <a:t>Klicksafe stellt </a:t>
            </a:r>
            <a:r>
              <a:rPr lang="de-DE" sz="1600">
                <a:solidFill>
                  <a:srgbClr val="000000"/>
                </a:solidFill>
                <a:latin typeface="Perpetua" pitchFamily="18" charset="0"/>
                <a:cs typeface="DejaVu Sans"/>
                <a:hlinkClick r:id="rId2"/>
              </a:rPr>
              <a:t>hier</a:t>
            </a:r>
            <a:r>
              <a:rPr lang="de-DE" sz="1600">
                <a:solidFill>
                  <a:srgbClr val="000000"/>
                </a:solidFill>
                <a:latin typeface="Perpetua" pitchFamily="18" charset="0"/>
                <a:cs typeface="DejaVu Sans"/>
              </a:rPr>
              <a:t> </a:t>
            </a:r>
            <a:r>
              <a:rPr lang="de-DE" sz="1600">
                <a:latin typeface="Perpetua" pitchFamily="18" charset="0"/>
                <a:cs typeface="DejaVu Sans"/>
              </a:rPr>
              <a:t>eine </a:t>
            </a:r>
            <a:r>
              <a:rPr lang="de-DE" sz="1600">
                <a:solidFill>
                  <a:srgbClr val="000000"/>
                </a:solidFill>
                <a:latin typeface="Perpetua" pitchFamily="18" charset="0"/>
                <a:cs typeface="DejaVu Sans"/>
              </a:rPr>
              <a:t>Übersicht über aktuelle Themen zur Internetnutzung bereit.</a:t>
            </a:r>
          </a:p>
          <a:p>
            <a:pPr>
              <a:buSzPct val="25000"/>
            </a:pPr>
            <a:endParaRPr lang="de-DE" sz="1600" u="sng">
              <a:solidFill>
                <a:srgbClr val="CC9900"/>
              </a:solidFill>
              <a:latin typeface="Perpetua" pitchFamily="18" charset="0"/>
              <a:cs typeface="DejaVu Sans"/>
              <a:hlinkClick r:id="rId3"/>
            </a:endParaRPr>
          </a:p>
          <a:p>
            <a:pPr>
              <a:buSzPct val="25000"/>
            </a:pPr>
            <a:r>
              <a:rPr lang="de-DE" sz="1600">
                <a:solidFill>
                  <a:srgbClr val="000000"/>
                </a:solidFill>
                <a:latin typeface="Perpetua" pitchFamily="18" charset="0"/>
                <a:cs typeface="DejaVu Sans"/>
              </a:rPr>
              <a:t>Informationsbroschüren, die einen Einstieg in die verschiedenen Themenbereiche bieten finden Sie </a:t>
            </a:r>
            <a:r>
              <a:rPr lang="de-DE" sz="1600">
                <a:solidFill>
                  <a:srgbClr val="000000"/>
                </a:solidFill>
                <a:latin typeface="Perpetua" pitchFamily="18" charset="0"/>
                <a:cs typeface="DejaVu Sans"/>
                <a:hlinkClick r:id="rId3"/>
              </a:rPr>
              <a:t>hier</a:t>
            </a:r>
            <a:r>
              <a:rPr lang="de-DE" sz="1600">
                <a:solidFill>
                  <a:srgbClr val="000000"/>
                </a:solidFill>
                <a:latin typeface="Perpetua" pitchFamily="18" charset="0"/>
                <a:cs typeface="DejaVu Sans"/>
              </a:rPr>
              <a:t> (können als PDF heruntergeladen werden).</a:t>
            </a:r>
          </a:p>
          <a:p>
            <a:pPr>
              <a:buSzPct val="25000"/>
            </a:pPr>
            <a:endParaRPr lang="de-DE" sz="16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rPr>
              <a:t>Ein Quiz zum Einstieg oder zur Wissensabfrage, auch als Download, ist </a:t>
            </a:r>
            <a:r>
              <a:rPr lang="de-DE" sz="1600">
                <a:solidFill>
                  <a:srgbClr val="000000"/>
                </a:solidFill>
                <a:latin typeface="Perpetua" pitchFamily="18" charset="0"/>
                <a:cs typeface="DejaVu Sans"/>
                <a:hlinkClick r:id="rId4"/>
              </a:rPr>
              <a:t>hier</a:t>
            </a:r>
            <a:r>
              <a:rPr lang="de-DE" sz="1600">
                <a:solidFill>
                  <a:srgbClr val="000000"/>
                </a:solidFill>
                <a:latin typeface="Perpetua" pitchFamily="18" charset="0"/>
                <a:cs typeface="DejaVu Sans"/>
              </a:rPr>
              <a:t> verfügbar.</a:t>
            </a:r>
          </a:p>
          <a:p>
            <a:pPr>
              <a:buSzPct val="25000"/>
            </a:pPr>
            <a:endParaRPr lang="de-DE" sz="1600">
              <a:cs typeface="DejaVu Sans"/>
            </a:endParaRPr>
          </a:p>
          <a:p>
            <a:pPr>
              <a:buSzPct val="25000"/>
            </a:pPr>
            <a:r>
              <a:rPr lang="de-DE" sz="1600" b="1">
                <a:latin typeface="Perpetua" pitchFamily="18" charset="0"/>
                <a:cs typeface="DejaVu Sans"/>
              </a:rPr>
              <a:t>Von Schau-hin!</a:t>
            </a:r>
          </a:p>
          <a:p>
            <a:pPr>
              <a:buSzPct val="25000"/>
            </a:pPr>
            <a:r>
              <a:rPr lang="de-DE" sz="1600">
                <a:solidFill>
                  <a:srgbClr val="000000"/>
                </a:solidFill>
                <a:latin typeface="Perpetua" pitchFamily="18" charset="0"/>
                <a:cs typeface="DejaVu Sans"/>
              </a:rPr>
              <a:t>Eine Übersicht über verschiedene Studien zum Thema „Mediennutzung“ befindet sich </a:t>
            </a:r>
            <a:r>
              <a:rPr lang="de-DE" sz="1600">
                <a:solidFill>
                  <a:srgbClr val="000000"/>
                </a:solidFill>
                <a:latin typeface="Perpetua" pitchFamily="18" charset="0"/>
                <a:cs typeface="DejaVu Sans"/>
                <a:hlinkClick r:id="rId5"/>
              </a:rPr>
              <a:t>hier</a:t>
            </a:r>
            <a:r>
              <a:rPr lang="de-DE" sz="1600">
                <a:solidFill>
                  <a:srgbClr val="000000"/>
                </a:solidFill>
                <a:latin typeface="Perpetua" pitchFamily="18" charset="0"/>
                <a:cs typeface="DejaVu Sans"/>
              </a:rPr>
              <a:t>.</a:t>
            </a:r>
            <a:endParaRPr lang="de-DE" sz="1600">
              <a:cs typeface="DejaVu Sans"/>
            </a:endParaRPr>
          </a:p>
          <a:p>
            <a:pPr>
              <a:buSzPct val="25000"/>
            </a:pPr>
            <a:r>
              <a:rPr lang="de-DE">
                <a:solidFill>
                  <a:srgbClr val="000000"/>
                </a:solidFill>
                <a:latin typeface="Perpetua" pitchFamily="18" charset="0"/>
                <a:cs typeface="DejaVu Sans"/>
              </a:rPr>
              <a:t> </a:t>
            </a:r>
            <a:endParaRPr lang="de-DE">
              <a:cs typeface="DejaVu Sans"/>
            </a:endParaRPr>
          </a:p>
          <a:p>
            <a:endParaRPr lang="de-DE">
              <a:cs typeface="DejaVu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wrap="none" lIns="0" tIns="0" rIns="0" bIns="0" anchor="ctr"/>
          <a:lstStyle/>
          <a:p>
            <a:endParaRPr lang="de-DE">
              <a:cs typeface="DejaVu Sans"/>
            </a:endParaRPr>
          </a:p>
        </p:txBody>
      </p:sp>
      <p:sp>
        <p:nvSpPr>
          <p:cNvPr id="30722" name="Titel 5"/>
          <p:cNvSpPr>
            <a:spLocks noGrp="1"/>
          </p:cNvSpPr>
          <p:nvPr>
            <p:ph type="title"/>
          </p:nvPr>
        </p:nvSpPr>
        <p:spPr>
          <a:xfrm>
            <a:off x="811213" y="987425"/>
            <a:ext cx="7772400" cy="927100"/>
          </a:xfrm>
        </p:spPr>
        <p:txBody>
          <a:bodyPr/>
          <a:lstStyle/>
          <a:p>
            <a:br>
              <a:rPr lang="de-DE" sz="3600">
                <a:solidFill>
                  <a:srgbClr val="696464"/>
                </a:solidFill>
                <a:latin typeface="Franklin Gothic Book" pitchFamily="34" charset="0"/>
              </a:rPr>
            </a:br>
            <a:r>
              <a:rPr lang="de-DE" sz="3600">
                <a:latin typeface="Franklin Gothic Book" pitchFamily="34" charset="0"/>
              </a:rPr>
              <a:t>BRICkS – das Projekt</a:t>
            </a:r>
            <a:br>
              <a:rPr lang="de-DE"/>
            </a:br>
            <a:endParaRPr lang="de-DE"/>
          </a:p>
        </p:txBody>
      </p:sp>
      <p:sp>
        <p:nvSpPr>
          <p:cNvPr id="7" name="Textplatzhalter 6"/>
          <p:cNvSpPr>
            <a:spLocks noGrp="1"/>
          </p:cNvSpPr>
          <p:nvPr>
            <p:ph type="body"/>
          </p:nvPr>
        </p:nvSpPr>
        <p:spPr>
          <a:xfrm rot="10800000" flipV="1">
            <a:off x="811213" y="1914525"/>
            <a:ext cx="7950200" cy="3249613"/>
          </a:xfrm>
        </p:spPr>
        <p:txBody>
          <a:bodyPr/>
          <a:lstStyle/>
          <a:p>
            <a:r>
              <a:rPr lang="en-US" sz="1800" b="1">
                <a:solidFill>
                  <a:schemeClr val="tx1"/>
                </a:solidFill>
                <a:latin typeface="Perpetua" pitchFamily="18" charset="0"/>
              </a:rPr>
              <a:t>BRICkS - Building Respect on the Internet by Combating Hate Speech</a:t>
            </a:r>
            <a:endParaRPr lang="fr-FR" sz="1800" b="1">
              <a:solidFill>
                <a:schemeClr val="tx1"/>
              </a:solidFill>
              <a:latin typeface="Perpetua" pitchFamily="18" charset="0"/>
            </a:endParaRPr>
          </a:p>
          <a:p>
            <a:endParaRPr lang="fr-FR" sz="1000" b="1">
              <a:solidFill>
                <a:schemeClr val="tx1"/>
              </a:solidFill>
              <a:latin typeface="Perpetua" pitchFamily="18" charset="0"/>
            </a:endParaRPr>
          </a:p>
          <a:p>
            <a:r>
              <a:rPr lang="de-DE" sz="1400">
                <a:solidFill>
                  <a:schemeClr val="tx1"/>
                </a:solidFill>
                <a:latin typeface="Perpetua" pitchFamily="18" charset="0"/>
              </a:rPr>
              <a:t>Auf Websites, Blogs und sozialen Netzwerken wird Hate Speech zu einem größer werdenden Problem. </a:t>
            </a:r>
            <a:br>
              <a:rPr lang="de-DE" sz="1400">
                <a:solidFill>
                  <a:schemeClr val="tx1"/>
                </a:solidFill>
                <a:latin typeface="Perpetua" pitchFamily="18" charset="0"/>
              </a:rPr>
            </a:br>
            <a:r>
              <a:rPr lang="de-DE" sz="1400">
                <a:solidFill>
                  <a:schemeClr val="tx1"/>
                </a:solidFill>
                <a:latin typeface="Perpetua" pitchFamily="18" charset="0"/>
              </a:rPr>
              <a:t>Doch welche Möglichkeiten helfen gegen Hasskommentare und „Hater“? </a:t>
            </a:r>
          </a:p>
          <a:p>
            <a:r>
              <a:rPr lang="de-DE" sz="1400">
                <a:solidFill>
                  <a:schemeClr val="tx1"/>
                </a:solidFill>
                <a:latin typeface="Perpetua" pitchFamily="18" charset="0"/>
              </a:rPr>
              <a:t>Hier setzt das europäische Projekt BRICkS an: Gemeinsam mit Social-Media-Expert*innen und </a:t>
            </a:r>
          </a:p>
          <a:p>
            <a:r>
              <a:rPr lang="de-DE" sz="1400">
                <a:solidFill>
                  <a:schemeClr val="tx1"/>
                </a:solidFill>
                <a:latin typeface="Perpetua" pitchFamily="18" charset="0"/>
              </a:rPr>
              <a:t>Medienpädagog*innen wurden Trainingsmodule und Hilfsmittel entwickelt, junge Menschen, die im Netz </a:t>
            </a:r>
          </a:p>
          <a:p>
            <a:r>
              <a:rPr lang="de-DE" sz="1400">
                <a:solidFill>
                  <a:schemeClr val="tx1"/>
                </a:solidFill>
                <a:latin typeface="Perpetua" pitchFamily="18" charset="0"/>
              </a:rPr>
              <a:t>aktiv sind, über das Thema zu informieren, sie zu sensibilisieren und ihnen Wege für den Umgang gegen </a:t>
            </a:r>
          </a:p>
          <a:p>
            <a:r>
              <a:rPr lang="de-DE" sz="1400">
                <a:solidFill>
                  <a:schemeClr val="tx1"/>
                </a:solidFill>
                <a:latin typeface="Perpetua" pitchFamily="18" charset="0"/>
              </a:rPr>
              <a:t>Hate Speech vorzustellen.  </a:t>
            </a:r>
          </a:p>
          <a:p>
            <a:r>
              <a:rPr lang="de-DE" sz="1400">
                <a:solidFill>
                  <a:schemeClr val="tx1"/>
                </a:solidFill>
              </a:rPr>
              <a:t>I</a:t>
            </a:r>
            <a:r>
              <a:rPr lang="de-DE" sz="1400">
                <a:solidFill>
                  <a:schemeClr val="tx1"/>
                </a:solidFill>
                <a:latin typeface="Perpetua" pitchFamily="18" charset="0"/>
              </a:rPr>
              <a:t>m Zeitraum Januar bis Mai 2016 wurden 158 Workshopstunden durchgeführt. Die den Workshops zugrunde</a:t>
            </a:r>
          </a:p>
          <a:p>
            <a:r>
              <a:rPr lang="de-DE" sz="1400">
                <a:solidFill>
                  <a:schemeClr val="tx1"/>
                </a:solidFill>
                <a:latin typeface="Perpetua" pitchFamily="18" charset="0"/>
              </a:rPr>
              <a:t>liegenden Informationen und erprobten Module werden hier für alle Interessierten vorgelegt. </a:t>
            </a:r>
            <a:endParaRPr lang="de-DE" sz="1400">
              <a:solidFill>
                <a:schemeClr val="tx1"/>
              </a:solidFill>
            </a:endParaRPr>
          </a:p>
          <a:p>
            <a:r>
              <a:rPr lang="fr-FR" sz="1400" b="1">
                <a:solidFill>
                  <a:schemeClr val="tx1"/>
                </a:solidFill>
                <a:latin typeface="Perpetua" pitchFamily="18" charset="0"/>
              </a:rPr>
              <a:t>BRICkS-Projektpartner: </a:t>
            </a:r>
            <a:r>
              <a:rPr lang="fr-FR" sz="1400">
                <a:solidFill>
                  <a:schemeClr val="tx1"/>
                </a:solidFill>
                <a:latin typeface="Perpetua" pitchFamily="18" charset="0"/>
              </a:rPr>
              <a:t>COSPE / Florenz (Italien), Centro Zaffiria / Igea Marina (Italien), </a:t>
            </a:r>
            <a:br>
              <a:rPr lang="fr-FR" sz="1400">
                <a:solidFill>
                  <a:schemeClr val="tx1"/>
                </a:solidFill>
                <a:latin typeface="Perpetua" pitchFamily="18" charset="0"/>
              </a:rPr>
            </a:br>
            <a:r>
              <a:rPr lang="fr-FR" sz="1400">
                <a:solidFill>
                  <a:schemeClr val="tx1"/>
                </a:solidFill>
                <a:latin typeface="Perpetua" pitchFamily="18" charset="0"/>
              </a:rPr>
              <a:t>Média Animation /Brüssel (Belgien), MKC Multicultural Center / Prag (Tschechien), </a:t>
            </a:r>
          </a:p>
          <a:p>
            <a:pPr>
              <a:spcAft>
                <a:spcPts val="600"/>
              </a:spcAft>
            </a:pPr>
            <a:r>
              <a:rPr lang="fr-FR" sz="1400">
                <a:solidFill>
                  <a:schemeClr val="tx1"/>
                </a:solidFill>
                <a:latin typeface="Perpetua" pitchFamily="18" charset="0"/>
              </a:rPr>
              <a:t>Grimme-Institut /Marl (Deutschland)</a:t>
            </a:r>
            <a:endParaRPr lang="de-DE" sz="1400">
              <a:solidFill>
                <a:schemeClr val="tx1"/>
              </a:solidFill>
              <a:latin typeface="Perpetua" pitchFamily="18" charset="0"/>
            </a:endParaRPr>
          </a:p>
          <a:p>
            <a:pPr>
              <a:spcAft>
                <a:spcPts val="600"/>
              </a:spcAft>
            </a:pPr>
            <a:r>
              <a:rPr lang="de-DE" sz="1400">
                <a:solidFill>
                  <a:schemeClr val="tx1"/>
                </a:solidFill>
                <a:latin typeface="Perpetua" pitchFamily="18" charset="0"/>
              </a:rPr>
              <a:t>Projektlaufzeit: November 2014 – Dezember 2016</a:t>
            </a:r>
            <a:endParaRPr lang="de-DE" sz="1400" b="1">
              <a:solidFill>
                <a:schemeClr val="tx1"/>
              </a:solidFill>
              <a:latin typeface="Perpetua" pitchFamily="18" charset="0"/>
            </a:endParaRPr>
          </a:p>
          <a:p>
            <a:r>
              <a:rPr lang="de-DE" sz="1400" b="1">
                <a:solidFill>
                  <a:schemeClr val="tx1"/>
                </a:solidFill>
                <a:latin typeface="Perpetua" pitchFamily="18" charset="0"/>
              </a:rPr>
              <a:t>Website:</a:t>
            </a:r>
            <a:r>
              <a:rPr lang="de-DE" sz="1400" b="1">
                <a:latin typeface="Perpetua" pitchFamily="18" charset="0"/>
              </a:rPr>
              <a:t> </a:t>
            </a:r>
            <a:r>
              <a:rPr lang="de-DE" sz="1400" b="1">
                <a:latin typeface="Perpetua" pitchFamily="18" charset="0"/>
                <a:hlinkClick r:id="rId2"/>
              </a:rPr>
              <a:t>http://www.bricks-project.eu/</a:t>
            </a:r>
            <a:r>
              <a:rPr lang="de-DE" sz="1400" b="1">
                <a:latin typeface="Perpetua" pitchFamily="18" charset="0"/>
              </a:rPr>
              <a:t> </a:t>
            </a: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TextShape 1"/>
          <p:cNvSpPr txBox="1"/>
          <p:nvPr/>
        </p:nvSpPr>
        <p:spPr>
          <a:xfrm>
            <a:off x="814388" y="1143000"/>
            <a:ext cx="7999412" cy="1055688"/>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p>
          <a:p>
            <a:r>
              <a:rPr lang="de-DE">
                <a:solidFill>
                  <a:srgbClr val="558ED5"/>
                </a:solidFill>
                <a:latin typeface="Franklin Gothic Book" pitchFamily="34" charset="0"/>
                <a:cs typeface="DejaVu Sans"/>
              </a:rPr>
              <a:t>am Beispiel Apps</a:t>
            </a:r>
            <a:endParaRPr lang="de-DE">
              <a:solidFill>
                <a:srgbClr val="558ED5"/>
              </a:solidFill>
              <a:cs typeface="DejaVu Sans"/>
            </a:endParaRPr>
          </a:p>
        </p:txBody>
      </p:sp>
      <p:sp>
        <p:nvSpPr>
          <p:cNvPr id="50178" name="TextShape 2"/>
          <p:cNvSpPr txBox="1">
            <a:spLocks noChangeArrowheads="1"/>
          </p:cNvSpPr>
          <p:nvPr/>
        </p:nvSpPr>
        <p:spPr bwMode="auto">
          <a:xfrm>
            <a:off x="827088" y="2198688"/>
            <a:ext cx="7997825" cy="3311525"/>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Die meisten Jugendlichen nutzen digitale Angebote über Apps, hier ist auch ihr „digitaler Kommunikationsraum“.</a:t>
            </a:r>
            <a:endParaRPr lang="de-DE" u="sng">
              <a:solidFill>
                <a:srgbClr val="CC9900"/>
              </a:solidFill>
              <a:latin typeface="Perpetua" pitchFamily="18" charset="0"/>
              <a:cs typeface="DejaVu Sans"/>
              <a:hlinkClick r:id="rId3"/>
            </a:endParaRPr>
          </a:p>
          <a:p>
            <a:pPr>
              <a:buSzPct val="25000"/>
            </a:pPr>
            <a:r>
              <a:rPr lang="de-DE">
                <a:solidFill>
                  <a:srgbClr val="000000"/>
                </a:solidFill>
                <a:latin typeface="Perpetua" pitchFamily="18" charset="0"/>
                <a:cs typeface="DejaVu Sans"/>
              </a:rPr>
              <a:t>Eine Übersicht und Erklärung zu Funktionsweisen von „angesagten“ Apps, erarbeitet von handysektor.de, finden Sie </a:t>
            </a: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a:t>
            </a:r>
          </a:p>
          <a:p>
            <a:pPr>
              <a:buSzPct val="25000"/>
            </a:pPr>
            <a:endParaRPr lang="de-DE" sz="1600">
              <a:solidFill>
                <a:srgbClr val="000000"/>
              </a:solidFill>
              <a:latin typeface="Perpetua" pitchFamily="18" charset="0"/>
              <a:cs typeface="DejaVu Sans"/>
            </a:endParaRPr>
          </a:p>
          <a:p>
            <a:pPr>
              <a:buSzPct val="25000"/>
            </a:pPr>
            <a:endParaRPr lang="de-DE" sz="1600">
              <a:cs typeface="DejaVu Sans"/>
            </a:endParaRPr>
          </a:p>
          <a:p>
            <a:endParaRPr lang="de-DE">
              <a:cs typeface="DejaVu Sans"/>
            </a:endParaRPr>
          </a:p>
          <a:p>
            <a:endParaRPr lang="de-DE">
              <a:cs typeface="DejaVu Sans"/>
            </a:endParaRPr>
          </a:p>
        </p:txBody>
      </p:sp>
      <p:pic>
        <p:nvPicPr>
          <p:cNvPr id="50179" name="Grafik 1"/>
          <p:cNvPicPr>
            <a:picLocks noChangeAspect="1"/>
          </p:cNvPicPr>
          <p:nvPr/>
        </p:nvPicPr>
        <p:blipFill>
          <a:blip r:embed="rId4"/>
          <a:srcRect/>
          <a:stretch>
            <a:fillRect/>
          </a:stretch>
        </p:blipFill>
        <p:spPr bwMode="auto">
          <a:xfrm>
            <a:off x="900113" y="3465513"/>
            <a:ext cx="3810000" cy="193833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TextShape 1"/>
          <p:cNvSpPr txBox="1"/>
          <p:nvPr/>
        </p:nvSpPr>
        <p:spPr>
          <a:xfrm>
            <a:off x="815975" y="1371600"/>
            <a:ext cx="7772400" cy="925513"/>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p>
          <a:p>
            <a:r>
              <a:rPr lang="de-DE">
                <a:solidFill>
                  <a:srgbClr val="558ED5"/>
                </a:solidFill>
                <a:latin typeface="Franklin Gothic Book" pitchFamily="34" charset="0"/>
                <a:cs typeface="DejaVu Sans"/>
              </a:rPr>
              <a:t>am Beispiel Apps</a:t>
            </a:r>
            <a:endParaRPr lang="de-DE">
              <a:solidFill>
                <a:srgbClr val="558ED5"/>
              </a:solidFill>
              <a:cs typeface="DejaVu Sans"/>
            </a:endParaRPr>
          </a:p>
        </p:txBody>
      </p:sp>
      <p:sp>
        <p:nvSpPr>
          <p:cNvPr id="52226" name="TextShape 2"/>
          <p:cNvSpPr txBox="1">
            <a:spLocks noChangeArrowheads="1"/>
          </p:cNvSpPr>
          <p:nvPr/>
        </p:nvSpPr>
        <p:spPr bwMode="auto">
          <a:xfrm>
            <a:off x="815975" y="2428875"/>
            <a:ext cx="6937375" cy="3160713"/>
          </a:xfrm>
          <a:prstGeom prst="rect">
            <a:avLst/>
          </a:prstGeom>
          <a:noFill/>
          <a:ln w="9525">
            <a:noFill/>
            <a:miter lim="800000"/>
            <a:headEnd/>
            <a:tailEnd/>
          </a:ln>
        </p:spPr>
        <p:txBody>
          <a:bodyPr lIns="90000" tIns="45000" rIns="90000" bIns="45000"/>
          <a:lstStyle/>
          <a:p>
            <a:pPr>
              <a:buSzPct val="25000"/>
            </a:pPr>
            <a:r>
              <a:rPr lang="de-DE" b="1">
                <a:solidFill>
                  <a:srgbClr val="000000"/>
                </a:solidFill>
                <a:latin typeface="Perpetua" pitchFamily="18" charset="0"/>
                <a:cs typeface="DejaVu Sans"/>
              </a:rPr>
              <a:t>Weitere Linktipps:</a:t>
            </a:r>
          </a:p>
          <a:p>
            <a:pPr>
              <a:buSzPct val="25000"/>
            </a:pPr>
            <a:endParaRPr lang="de-DE" sz="800">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hlinkClick r:id="rId2"/>
              </a:rPr>
              <a:t>Handysektor – Apps + Upps </a:t>
            </a:r>
            <a:r>
              <a:rPr lang="de-DE">
                <a:solidFill>
                  <a:srgbClr val="000000"/>
                </a:solidFill>
                <a:latin typeface="Perpetua" pitchFamily="18" charset="0"/>
                <a:cs typeface="DejaVu Sans"/>
              </a:rPr>
              <a:t>und </a:t>
            </a:r>
            <a:r>
              <a:rPr lang="de-DE">
                <a:solidFill>
                  <a:srgbClr val="000000"/>
                </a:solidFill>
                <a:latin typeface="Perpetua" pitchFamily="18" charset="0"/>
                <a:cs typeface="DejaVu Sans"/>
                <a:hlinkClick r:id="rId3"/>
              </a:rPr>
              <a:t>Handysektor - Pädagogenecke </a:t>
            </a:r>
            <a:r>
              <a:rPr lang="de-DE">
                <a:solidFill>
                  <a:srgbClr val="000000"/>
                </a:solidFill>
                <a:latin typeface="Perpetua" pitchFamily="18" charset="0"/>
                <a:cs typeface="DejaVu Sans"/>
              </a:rPr>
              <a:t>liefern verschiedene thematische Möglichkeiten für den Einstieg zu „Problembereiche der Internetnutzung“.</a:t>
            </a:r>
            <a:endParaRPr lang="de-DE">
              <a:latin typeface="Perpetua" pitchFamily="18" charset="0"/>
              <a:cs typeface="DejaVu Sans"/>
            </a:endParaRPr>
          </a:p>
          <a:p>
            <a:pPr>
              <a:buSzPct val="25000"/>
              <a:buFont typeface="Wingdings 2" pitchFamily="18" charset="2"/>
              <a:buChar char=""/>
            </a:pPr>
            <a:endParaRPr lang="de-DE" sz="800" u="sng">
              <a:solidFill>
                <a:srgbClr val="CC9900"/>
              </a:solidFill>
              <a:latin typeface="Perpetua" pitchFamily="18" charset="0"/>
              <a:cs typeface="DejaVu Sans"/>
            </a:endParaRPr>
          </a:p>
          <a:p>
            <a:pPr>
              <a:buSzPct val="25000"/>
            </a:pPr>
            <a:r>
              <a:rPr lang="de-DE">
                <a:solidFill>
                  <a:srgbClr val="000000"/>
                </a:solidFill>
                <a:latin typeface="Perpetua" pitchFamily="18" charset="0"/>
                <a:cs typeface="DejaVu Sans"/>
              </a:rPr>
              <a:t>Klicksafe zeigt Video-Clips zu problematischen Nutzungsweisen des Internets </a:t>
            </a:r>
            <a:r>
              <a:rPr lang="de-DE">
                <a:solidFill>
                  <a:srgbClr val="000000"/>
                </a:solidFill>
                <a:latin typeface="Perpetua" pitchFamily="18" charset="0"/>
                <a:cs typeface="DejaVu Sans"/>
                <a:hlinkClick r:id="rId4"/>
              </a:rPr>
              <a:t>hier</a:t>
            </a:r>
            <a:r>
              <a:rPr lang="de-DE">
                <a:solidFill>
                  <a:srgbClr val="000000"/>
                </a:solidFill>
                <a:latin typeface="Perpetua" pitchFamily="18" charset="0"/>
                <a:cs typeface="DejaVu Sans"/>
              </a:rPr>
              <a:t>.</a:t>
            </a:r>
          </a:p>
          <a:p>
            <a:pPr>
              <a:buSzPct val="25000"/>
            </a:pPr>
            <a:endParaRPr lang="de-DE" sz="800">
              <a:latin typeface="Perpetua" pitchFamily="18" charset="0"/>
              <a:cs typeface="DejaVu Sans"/>
            </a:endParaRPr>
          </a:p>
          <a:p>
            <a:pPr>
              <a:buSzPct val="25000"/>
            </a:pPr>
            <a:r>
              <a:rPr lang="de-DE">
                <a:solidFill>
                  <a:srgbClr val="000000"/>
                </a:solidFill>
                <a:latin typeface="Perpetua" pitchFamily="18" charset="0"/>
                <a:cs typeface="DejaVu Sans"/>
              </a:rPr>
              <a:t>Erklär-Videos von Handysektor.de zu Handyfunktionen, Problembereichen und Apps finden Sie </a:t>
            </a:r>
            <a:r>
              <a:rPr lang="de-DE">
                <a:solidFill>
                  <a:srgbClr val="000000"/>
                </a:solidFill>
                <a:latin typeface="Perpetua" pitchFamily="18" charset="0"/>
                <a:cs typeface="DejaVu Sans"/>
                <a:hlinkClick r:id="rId5"/>
              </a:rPr>
              <a:t>hier</a:t>
            </a:r>
            <a:r>
              <a:rPr lang="de-DE">
                <a:solidFill>
                  <a:srgbClr val="000000"/>
                </a:solidFill>
                <a:latin typeface="Perpetua" pitchFamily="18" charset="0"/>
                <a:cs typeface="DejaVu Sans"/>
              </a:rPr>
              <a:t>. </a:t>
            </a:r>
            <a:endParaRPr lang="de-DE" sz="2000">
              <a:cs typeface="DejaVu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TextShape 1"/>
          <p:cNvSpPr txBox="1"/>
          <p:nvPr/>
        </p:nvSpPr>
        <p:spPr>
          <a:xfrm>
            <a:off x="798513" y="1219200"/>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p>
          <a:p>
            <a:r>
              <a:rPr lang="de-DE">
                <a:solidFill>
                  <a:srgbClr val="558ED5"/>
                </a:solidFill>
                <a:latin typeface="Franklin Gothic Book" pitchFamily="34" charset="0"/>
                <a:cs typeface="DejaVu Sans"/>
              </a:rPr>
              <a:t>am Beispiel Apps</a:t>
            </a:r>
            <a:endParaRPr lang="de-DE">
              <a:solidFill>
                <a:srgbClr val="558ED5"/>
              </a:solidFill>
              <a:cs typeface="DejaVu Sans"/>
            </a:endParaRPr>
          </a:p>
        </p:txBody>
      </p:sp>
      <p:sp>
        <p:nvSpPr>
          <p:cNvPr id="308" name="TextShape 2"/>
          <p:cNvSpPr txBox="1"/>
          <p:nvPr/>
        </p:nvSpPr>
        <p:spPr>
          <a:xfrm>
            <a:off x="798513" y="2090738"/>
            <a:ext cx="7624762" cy="3294062"/>
          </a:xfrm>
          <a:prstGeom prst="rect">
            <a:avLst/>
          </a:prstGeom>
        </p:spPr>
        <p:txBody>
          <a:bodyPr lIns="90000" tIns="45000" rIns="90000" bIns="45000"/>
          <a:lstStyle/>
          <a:p>
            <a:pPr>
              <a:spcAft>
                <a:spcPts val="600"/>
              </a:spcAft>
              <a:buSzPct val="25000"/>
            </a:pPr>
            <a:r>
              <a:rPr lang="de-DE" sz="1600" dirty="0">
                <a:solidFill>
                  <a:srgbClr val="000000"/>
                </a:solidFill>
                <a:latin typeface="Perpetua" pitchFamily="18" charset="0"/>
                <a:cs typeface="DejaVu Sans"/>
              </a:rPr>
              <a:t>Thesen zum Reflektieren und Diskutieren im Plenum:</a:t>
            </a:r>
            <a:endParaRPr lang="de-DE" sz="1600" dirty="0">
              <a:latin typeface="Perpetua" pitchFamily="18" charset="0"/>
              <a:cs typeface="DejaVu Sans"/>
            </a:endParaRPr>
          </a:p>
          <a:p>
            <a:pPr>
              <a:buSzPct val="25000"/>
            </a:pPr>
            <a:r>
              <a:rPr lang="de-DE" sz="1600" dirty="0">
                <a:solidFill>
                  <a:srgbClr val="000000"/>
                </a:solidFill>
                <a:latin typeface="Perpetua" pitchFamily="18" charset="0"/>
                <a:cs typeface="DejaVu Sans"/>
              </a:rPr>
              <a:t>- Smartphones /Apps helfen</a:t>
            </a:r>
            <a:r>
              <a:rPr lang="de-DE" sz="1600" i="1" dirty="0">
                <a:solidFill>
                  <a:srgbClr val="000000"/>
                </a:solidFill>
                <a:latin typeface="Perpetua" pitchFamily="18" charset="0"/>
                <a:cs typeface="DejaVu Sans"/>
              </a:rPr>
              <a:t> </a:t>
            </a:r>
            <a:r>
              <a:rPr lang="de-DE" sz="1600" dirty="0">
                <a:solidFill>
                  <a:srgbClr val="000000"/>
                </a:solidFill>
                <a:latin typeface="Perpetua" pitchFamily="18" charset="0"/>
                <a:cs typeface="DejaVu Sans"/>
              </a:rPr>
              <a:t>meinen Freundschaften!</a:t>
            </a:r>
            <a:endParaRPr lang="de-DE" sz="1600" dirty="0">
              <a:latin typeface="Perpetua" pitchFamily="18" charset="0"/>
              <a:cs typeface="DejaVu Sans"/>
            </a:endParaRPr>
          </a:p>
          <a:p>
            <a:pPr>
              <a:buSzPct val="25000"/>
            </a:pPr>
            <a:r>
              <a:rPr lang="de-DE" sz="1600" dirty="0">
                <a:solidFill>
                  <a:srgbClr val="000000"/>
                </a:solidFill>
                <a:latin typeface="Perpetua" pitchFamily="18" charset="0"/>
                <a:cs typeface="DejaVu Sans"/>
              </a:rPr>
              <a:t>- Smartphones / Apps stören</a:t>
            </a:r>
            <a:r>
              <a:rPr lang="de-DE" sz="1600" b="1" dirty="0">
                <a:solidFill>
                  <a:srgbClr val="000000"/>
                </a:solidFill>
                <a:latin typeface="Perpetua" pitchFamily="18" charset="0"/>
                <a:cs typeface="DejaVu Sans"/>
              </a:rPr>
              <a:t> </a:t>
            </a:r>
            <a:r>
              <a:rPr lang="de-DE" sz="1600" dirty="0">
                <a:solidFill>
                  <a:srgbClr val="000000"/>
                </a:solidFill>
                <a:latin typeface="Perpetua" pitchFamily="18" charset="0"/>
                <a:cs typeface="DejaVu Sans"/>
              </a:rPr>
              <a:t>meine Freundschaften!</a:t>
            </a:r>
            <a:endParaRPr lang="de-DE" sz="1600" dirty="0">
              <a:latin typeface="Perpetua" pitchFamily="18" charset="0"/>
              <a:cs typeface="DejaVu Sans"/>
            </a:endParaRPr>
          </a:p>
          <a:p>
            <a:pPr>
              <a:buSzPct val="25000"/>
              <a:buFont typeface="Wingdings 2" pitchFamily="18" charset="2"/>
              <a:buChar char=""/>
            </a:pPr>
            <a:endParaRPr lang="de-DE" sz="700" dirty="0">
              <a:solidFill>
                <a:srgbClr val="000000"/>
              </a:solidFill>
              <a:latin typeface="Perpetua" pitchFamily="18" charset="0"/>
              <a:cs typeface="DejaVu Sans"/>
            </a:endParaRPr>
          </a:p>
          <a:p>
            <a:pPr>
              <a:spcAft>
                <a:spcPts val="600"/>
              </a:spcAft>
              <a:buSzPct val="25000"/>
            </a:pPr>
            <a:r>
              <a:rPr lang="de-DE" sz="1600" dirty="0">
                <a:solidFill>
                  <a:srgbClr val="000000"/>
                </a:solidFill>
                <a:latin typeface="Perpetua" pitchFamily="18" charset="0"/>
                <a:cs typeface="DejaVu Sans"/>
              </a:rPr>
              <a:t>Fragen zum Reflektieren und Diskutieren im Plenum:</a:t>
            </a:r>
            <a:endParaRPr lang="de-DE" sz="1600" dirty="0">
              <a:latin typeface="Perpetua" pitchFamily="18" charset="0"/>
              <a:cs typeface="DejaVu Sans"/>
            </a:endParaRPr>
          </a:p>
          <a:p>
            <a:pPr>
              <a:buSzPct val="25000"/>
            </a:pPr>
            <a:r>
              <a:rPr lang="de-DE" sz="1600" dirty="0">
                <a:solidFill>
                  <a:srgbClr val="000000"/>
                </a:solidFill>
                <a:latin typeface="Perpetua" pitchFamily="18" charset="0"/>
                <a:cs typeface="DejaVu Sans"/>
              </a:rPr>
              <a:t>- Wann nutze ich welche Apps?</a:t>
            </a:r>
            <a:r>
              <a:rPr lang="de-DE" sz="1600" dirty="0">
                <a:latin typeface="Perpetua" pitchFamily="18" charset="0"/>
                <a:cs typeface="DejaVu Sans"/>
              </a:rPr>
              <a:t> (</a:t>
            </a:r>
            <a:r>
              <a:rPr lang="de-DE" sz="1600" dirty="0">
                <a:solidFill>
                  <a:srgbClr val="000000"/>
                </a:solidFill>
                <a:latin typeface="Perpetua" pitchFamily="18" charset="0"/>
                <a:cs typeface="DejaVu Sans"/>
              </a:rPr>
              <a:t>Tagesverlauf erstellen, falls nicht bereits als Einstieg verwendet)</a:t>
            </a:r>
            <a:endParaRPr lang="de-DE" sz="1600" dirty="0">
              <a:latin typeface="Perpetua" pitchFamily="18" charset="0"/>
              <a:cs typeface="DejaVu Sans"/>
            </a:endParaRPr>
          </a:p>
          <a:p>
            <a:endParaRPr lang="de-DE" sz="700" i="1" dirty="0">
              <a:solidFill>
                <a:srgbClr val="000000"/>
              </a:solidFill>
              <a:latin typeface="Perpetua" pitchFamily="18" charset="0"/>
              <a:cs typeface="DejaVu Sans"/>
            </a:endParaRPr>
          </a:p>
          <a:p>
            <a:r>
              <a:rPr lang="de-DE" sz="1600" dirty="0">
                <a:solidFill>
                  <a:srgbClr val="558ED5"/>
                </a:solidFill>
                <a:latin typeface="Perpetua" pitchFamily="18" charset="0"/>
                <a:cs typeface="DejaVu Sans"/>
              </a:rPr>
              <a:t>Arbeitsblatt:</a:t>
            </a:r>
            <a:r>
              <a:rPr lang="de-DE" sz="1600" i="1" dirty="0">
                <a:solidFill>
                  <a:srgbClr val="558ED5"/>
                </a:solidFill>
                <a:latin typeface="Perpetua" pitchFamily="18" charset="0"/>
                <a:cs typeface="DejaVu Sans"/>
              </a:rPr>
              <a:t> </a:t>
            </a:r>
            <a:r>
              <a:rPr lang="de-DE" sz="1600" dirty="0">
                <a:solidFill>
                  <a:srgbClr val="558ED5"/>
                </a:solidFill>
                <a:latin typeface="Perpetua" pitchFamily="18" charset="0"/>
                <a:cs typeface="DejaVu Sans"/>
              </a:rPr>
              <a:t>AB1 App-Nutzung</a:t>
            </a:r>
          </a:p>
          <a:p>
            <a:endParaRPr lang="de-DE" sz="700" dirty="0">
              <a:latin typeface="Perpetua" pitchFamily="18" charset="0"/>
              <a:cs typeface="DejaVu Sans"/>
            </a:endParaRPr>
          </a:p>
          <a:p>
            <a:pPr>
              <a:buSzPct val="25000"/>
            </a:pPr>
            <a:r>
              <a:rPr lang="de-DE" sz="1600" dirty="0">
                <a:solidFill>
                  <a:srgbClr val="000000"/>
                </a:solidFill>
                <a:latin typeface="Perpetua" pitchFamily="18" charset="0"/>
                <a:cs typeface="DejaVu Sans"/>
              </a:rPr>
              <a:t>Welche Schwierigkeiten / Problembereiche der mobilen Mediennutzung gibt es?</a:t>
            </a:r>
            <a:endParaRPr lang="de-DE" sz="1600" dirty="0">
              <a:latin typeface="Perpetua" pitchFamily="18" charset="0"/>
              <a:cs typeface="DejaVu Sans"/>
            </a:endParaRPr>
          </a:p>
          <a:p>
            <a:pPr>
              <a:buSzPct val="25000"/>
            </a:pPr>
            <a:r>
              <a:rPr lang="de-DE" sz="1600" dirty="0">
                <a:solidFill>
                  <a:srgbClr val="000000"/>
                </a:solidFill>
                <a:latin typeface="Perpetua" pitchFamily="18" charset="0"/>
                <a:cs typeface="DejaVu Sans"/>
              </a:rPr>
              <a:t>Was muss ich wissen, um Apps &amp; Co sicher zu nutzen?</a:t>
            </a:r>
            <a:endParaRPr lang="de-DE" sz="1600" dirty="0">
              <a:latin typeface="Perpetua" pitchFamily="18" charset="0"/>
              <a:cs typeface="DejaVu Sans"/>
            </a:endParaRPr>
          </a:p>
          <a:p>
            <a:pPr>
              <a:buSzPct val="25000"/>
            </a:pPr>
            <a:endParaRPr lang="de-DE" sz="700" i="1" dirty="0">
              <a:solidFill>
                <a:srgbClr val="000000"/>
              </a:solidFill>
              <a:latin typeface="Perpetua" pitchFamily="18" charset="0"/>
              <a:cs typeface="DejaVu Sans"/>
            </a:endParaRPr>
          </a:p>
          <a:p>
            <a:r>
              <a:rPr lang="de-DE" sz="1600" dirty="0">
                <a:solidFill>
                  <a:srgbClr val="558ED5"/>
                </a:solidFill>
                <a:latin typeface="Perpetua" pitchFamily="18" charset="0"/>
                <a:cs typeface="DejaVu Sans"/>
              </a:rPr>
              <a:t>Arbeitsblatt:</a:t>
            </a:r>
            <a:r>
              <a:rPr lang="de-DE" sz="1600" i="1" dirty="0">
                <a:solidFill>
                  <a:srgbClr val="558ED5"/>
                </a:solidFill>
                <a:latin typeface="Perpetua" pitchFamily="18" charset="0"/>
                <a:cs typeface="DejaVu Sans"/>
              </a:rPr>
              <a:t> </a:t>
            </a:r>
            <a:r>
              <a:rPr lang="de-DE" sz="1600" dirty="0">
                <a:solidFill>
                  <a:srgbClr val="558ED5"/>
                </a:solidFill>
                <a:latin typeface="Perpetua" pitchFamily="18" charset="0"/>
                <a:cs typeface="DejaVu Sans"/>
              </a:rPr>
              <a:t>AB2 App-</a:t>
            </a:r>
            <a:r>
              <a:rPr lang="de-DE" sz="1600" dirty="0" err="1">
                <a:solidFill>
                  <a:srgbClr val="558ED5"/>
                </a:solidFill>
                <a:latin typeface="Perpetua" pitchFamily="18" charset="0"/>
                <a:cs typeface="DejaVu Sans"/>
              </a:rPr>
              <a:t>Upps</a:t>
            </a:r>
            <a:endParaRPr lang="de-DE" sz="1600" dirty="0">
              <a:solidFill>
                <a:srgbClr val="558ED5"/>
              </a:solidFill>
              <a:latin typeface="Perpetua" pitchFamily="18" charset="0"/>
              <a:cs typeface="DejaVu Sans"/>
            </a:endParaRPr>
          </a:p>
          <a:p>
            <a:endParaRPr lang="de-DE" dirty="0">
              <a:cs typeface="DejaVu Sans"/>
            </a:endParaRPr>
          </a:p>
          <a:p>
            <a:endParaRPr lang="de-DE" dirty="0">
              <a:cs typeface="DejaVu Sans"/>
            </a:endParaRPr>
          </a:p>
          <a:p>
            <a:endParaRPr lang="de-DE" dirty="0">
              <a:cs typeface="DejaVu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extShape 1"/>
          <p:cNvSpPr txBox="1"/>
          <p:nvPr/>
        </p:nvSpPr>
        <p:spPr>
          <a:xfrm>
            <a:off x="788988" y="1420813"/>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p>
          <a:p>
            <a:r>
              <a:rPr lang="de-DE">
                <a:solidFill>
                  <a:srgbClr val="558ED5"/>
                </a:solidFill>
                <a:latin typeface="Franklin Gothic Book" pitchFamily="34" charset="0"/>
                <a:cs typeface="DejaVu Sans"/>
              </a:rPr>
              <a:t>am Beispiel Apps</a:t>
            </a:r>
            <a:endParaRPr lang="de-DE">
              <a:solidFill>
                <a:srgbClr val="558ED5"/>
              </a:solidFill>
              <a:cs typeface="DejaVu Sans"/>
            </a:endParaRPr>
          </a:p>
        </p:txBody>
      </p:sp>
      <p:sp>
        <p:nvSpPr>
          <p:cNvPr id="54274" name="TextShape 2"/>
          <p:cNvSpPr txBox="1">
            <a:spLocks noChangeArrowheads="1"/>
          </p:cNvSpPr>
          <p:nvPr/>
        </p:nvSpPr>
        <p:spPr bwMode="auto">
          <a:xfrm>
            <a:off x="865188" y="2014538"/>
            <a:ext cx="7634287" cy="3959225"/>
          </a:xfrm>
          <a:prstGeom prst="rect">
            <a:avLst/>
          </a:prstGeom>
          <a:noFill/>
          <a:ln w="9525">
            <a:noFill/>
            <a:miter lim="800000"/>
            <a:headEnd/>
            <a:tailEnd/>
          </a:ln>
        </p:spPr>
        <p:txBody>
          <a:bodyPr lIns="90000" tIns="45000" rIns="90000" bIns="45000"/>
          <a:lstStyle/>
          <a:p>
            <a:pPr>
              <a:buSzPct val="25000"/>
            </a:pPr>
            <a:endParaRPr lang="de-DE" sz="1600">
              <a:solidFill>
                <a:srgbClr val="000000"/>
              </a:solidFill>
              <a:latin typeface="Perpetua" pitchFamily="18" charset="0"/>
              <a:cs typeface="DejaVu Sans"/>
            </a:endParaRPr>
          </a:p>
          <a:p>
            <a:pPr>
              <a:buSzPct val="25000"/>
            </a:pPr>
            <a:endParaRPr lang="de-DE" sz="1600">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sp>
        <p:nvSpPr>
          <p:cNvPr id="6" name="TextShape 2"/>
          <p:cNvSpPr txBox="1"/>
          <p:nvPr/>
        </p:nvSpPr>
        <p:spPr>
          <a:xfrm>
            <a:off x="865188" y="2649538"/>
            <a:ext cx="7245350" cy="2547937"/>
          </a:xfrm>
          <a:prstGeom prst="rect">
            <a:avLst/>
          </a:prstGeom>
        </p:spPr>
        <p:txBody>
          <a:bodyPr lIns="90000" tIns="45000" rIns="90000" bIns="45000"/>
          <a:lstStyle/>
          <a:p>
            <a:pPr>
              <a:buSzPct val="25000"/>
            </a:pPr>
            <a:r>
              <a:rPr lang="de-DE" sz="2000">
                <a:solidFill>
                  <a:srgbClr val="000000"/>
                </a:solidFill>
                <a:latin typeface="Perpetua" pitchFamily="18" charset="0"/>
                <a:cs typeface="DejaVu Sans"/>
              </a:rPr>
              <a:t>Aspekte zum Thema Kontrollverlust und Privatsphäre:</a:t>
            </a:r>
          </a:p>
          <a:p>
            <a:pPr>
              <a:buSzPct val="25000"/>
            </a:pPr>
            <a:endParaRPr lang="de-DE" sz="8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Von Bildern werden Screenshots gemacht und eventuell weiter verbreitet (Snapchat).</a:t>
            </a:r>
            <a:endParaRPr lang="de-DE" sz="2000">
              <a:latin typeface="Perpetua" pitchFamily="18" charset="0"/>
              <a:cs typeface="DejaVu Sans"/>
            </a:endParaRPr>
          </a:p>
          <a:p>
            <a:pPr>
              <a:buSzPct val="25000"/>
              <a:buFont typeface="Wingdings 2" pitchFamily="18" charset="2"/>
              <a:buChar char=""/>
            </a:pPr>
            <a:endParaRPr lang="de-DE" sz="8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Unter Postings (z.B. YouTube-Videos) werden Hasskommentare / Beleidigungen gepostet.</a:t>
            </a:r>
          </a:p>
          <a:p>
            <a:pPr>
              <a:buSzPct val="25000"/>
            </a:pPr>
            <a:endParaRPr lang="de-DE" sz="800">
              <a:solidFill>
                <a:srgbClr val="000000"/>
              </a:solidFill>
              <a:latin typeface="Perpetua" pitchFamily="18" charset="0"/>
              <a:cs typeface="DejaVu Sans"/>
            </a:endParaRPr>
          </a:p>
          <a:p>
            <a:pPr>
              <a:buSzPct val="25000"/>
            </a:pPr>
            <a:r>
              <a:rPr lang="de-DE" sz="2000">
                <a:solidFill>
                  <a:srgbClr val="558ED5"/>
                </a:solidFill>
                <a:latin typeface="Perpetua" pitchFamily="18" charset="0"/>
                <a:cs typeface="DejaVu Sans"/>
              </a:rPr>
              <a:t>Arbeitsblatt: AB3 Privat</a:t>
            </a:r>
            <a:endParaRPr lang="de-DE">
              <a:cs typeface="DejaVu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extShape 1"/>
          <p:cNvSpPr txBox="1"/>
          <p:nvPr/>
        </p:nvSpPr>
        <p:spPr>
          <a:xfrm>
            <a:off x="788988" y="1657350"/>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p>
          <a:p>
            <a:r>
              <a:rPr lang="de-DE">
                <a:solidFill>
                  <a:srgbClr val="558ED5"/>
                </a:solidFill>
                <a:latin typeface="Franklin Gothic Book" pitchFamily="34" charset="0"/>
                <a:cs typeface="DejaVu Sans"/>
              </a:rPr>
              <a:t>Funktionsweise Internet allgemein</a:t>
            </a:r>
          </a:p>
        </p:txBody>
      </p:sp>
      <p:sp>
        <p:nvSpPr>
          <p:cNvPr id="55298" name="TextShape 2"/>
          <p:cNvSpPr txBox="1">
            <a:spLocks noChangeArrowheads="1"/>
          </p:cNvSpPr>
          <p:nvPr/>
        </p:nvSpPr>
        <p:spPr bwMode="auto">
          <a:xfrm>
            <a:off x="788988" y="2471738"/>
            <a:ext cx="7634287" cy="2874962"/>
          </a:xfrm>
          <a:prstGeom prst="rect">
            <a:avLst/>
          </a:prstGeom>
          <a:noFill/>
          <a:ln w="9525">
            <a:noFill/>
            <a:miter lim="800000"/>
            <a:headEnd/>
            <a:tailEnd/>
          </a:ln>
        </p:spPr>
        <p:txBody>
          <a:bodyPr lIns="90000" tIns="45000" rIns="90000" bIns="45000"/>
          <a:lstStyle/>
          <a:p>
            <a:pPr>
              <a:buSzPct val="25000"/>
            </a:pPr>
            <a:endParaRPr lang="de-DE" sz="16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rPr>
              <a:t>Sobald Inhalte im Internet veröffentlicht werden, verliert man die Kontrolle darüber. </a:t>
            </a:r>
          </a:p>
          <a:p>
            <a:pPr>
              <a:buSzPct val="25000"/>
            </a:pPr>
            <a:r>
              <a:rPr lang="de-DE" sz="1600">
                <a:solidFill>
                  <a:srgbClr val="000000"/>
                </a:solidFill>
                <a:latin typeface="Perpetua" pitchFamily="18" charset="0"/>
                <a:cs typeface="DejaVu Sans"/>
              </a:rPr>
              <a:t>Auf der </a:t>
            </a:r>
            <a:r>
              <a:rPr lang="de-DE" sz="1600">
                <a:solidFill>
                  <a:srgbClr val="000000"/>
                </a:solidFill>
                <a:latin typeface="Perpetua" pitchFamily="18" charset="0"/>
                <a:cs typeface="DejaVu Sans"/>
                <a:hlinkClick r:id="rId2"/>
              </a:rPr>
              <a:t>Unternehmens-Website</a:t>
            </a:r>
            <a:r>
              <a:rPr lang="de-DE" sz="1600">
                <a:solidFill>
                  <a:srgbClr val="000000"/>
                </a:solidFill>
                <a:latin typeface="Perpetua" pitchFamily="18" charset="0"/>
                <a:cs typeface="DejaVu Sans"/>
              </a:rPr>
              <a:t> von </a:t>
            </a:r>
            <a:r>
              <a:rPr lang="de-DE" sz="1600">
                <a:latin typeface="Perpetua" pitchFamily="18" charset="0"/>
                <a:cs typeface="DejaVu Sans"/>
              </a:rPr>
              <a:t>bonial.de für mobile Werbung </a:t>
            </a:r>
            <a:r>
              <a:rPr lang="de-DE" sz="1600">
                <a:solidFill>
                  <a:srgbClr val="000000"/>
                </a:solidFill>
                <a:latin typeface="Perpetua" pitchFamily="18" charset="0"/>
                <a:cs typeface="DejaVu Sans"/>
              </a:rPr>
              <a:t>ist es möglich, die Geschwindigkeit, mit der Inhalte im Internet veröffentlicht werden, nachzuvollziehen. </a:t>
            </a:r>
          </a:p>
          <a:p>
            <a:pPr>
              <a:buSzPct val="25000"/>
            </a:pPr>
            <a:endParaRPr lang="de-DE" sz="800">
              <a:solidFill>
                <a:srgbClr val="000000"/>
              </a:solidFill>
              <a:latin typeface="Perpetua" pitchFamily="18" charset="0"/>
              <a:cs typeface="DejaVu Sans"/>
            </a:endParaRPr>
          </a:p>
          <a:p>
            <a:pPr>
              <a:buSzPct val="25000"/>
            </a:pPr>
            <a:r>
              <a:rPr lang="de-DE" sz="1600" b="1">
                <a:solidFill>
                  <a:srgbClr val="000000"/>
                </a:solidFill>
                <a:latin typeface="Perpetua" pitchFamily="18" charset="0"/>
                <a:cs typeface="DejaVu Sans"/>
              </a:rPr>
              <a:t>Was weiß das Netz über mich? </a:t>
            </a:r>
          </a:p>
          <a:p>
            <a:pPr>
              <a:buSzPct val="25000"/>
            </a:pPr>
            <a:r>
              <a:rPr lang="de-DE" sz="1600">
                <a:solidFill>
                  <a:srgbClr val="000000"/>
                </a:solidFill>
                <a:latin typeface="Perpetua" pitchFamily="18" charset="0"/>
                <a:cs typeface="DejaVu Sans"/>
              </a:rPr>
              <a:t>Die Recherche über eine Suchmaschine zeigt eventuell auch Inhalte, die schon lange nicht mehr aktuell sind.</a:t>
            </a:r>
          </a:p>
          <a:p>
            <a:r>
              <a:rPr lang="de-DE" sz="1600">
                <a:latin typeface="Perpetua" pitchFamily="18" charset="0"/>
                <a:cs typeface="DejaVu Sans"/>
              </a:rPr>
              <a:t>Aufgabe im Workshop:</a:t>
            </a:r>
          </a:p>
          <a:p>
            <a:pPr>
              <a:buSzPct val="25000"/>
            </a:pPr>
            <a:r>
              <a:rPr lang="de-DE" sz="1600">
                <a:solidFill>
                  <a:srgbClr val="404040"/>
                </a:solidFill>
                <a:latin typeface="Perpetua" pitchFamily="18" charset="0"/>
                <a:cs typeface="DejaVu Sans"/>
              </a:rPr>
              <a:t>Mach den „Webcheck“ und suche deinen Vornamen, Nachnamen, Wohnort (evtl. auch Nicknames suchen). Nutze Google </a:t>
            </a:r>
            <a:r>
              <a:rPr lang="de-DE" sz="1600" b="1">
                <a:solidFill>
                  <a:srgbClr val="404040"/>
                </a:solidFill>
                <a:latin typeface="Perpetua" pitchFamily="18" charset="0"/>
                <a:cs typeface="DejaVu Sans"/>
              </a:rPr>
              <a:t>und </a:t>
            </a:r>
            <a:r>
              <a:rPr lang="de-DE" sz="1600" b="1" u="sng">
                <a:solidFill>
                  <a:srgbClr val="404040"/>
                </a:solidFill>
                <a:latin typeface="Perpetua" pitchFamily="18" charset="0"/>
                <a:cs typeface="DejaVu Sans"/>
              </a:rPr>
              <a:t>andere</a:t>
            </a:r>
            <a:r>
              <a:rPr lang="de-DE" sz="1600" b="1">
                <a:solidFill>
                  <a:srgbClr val="404040"/>
                </a:solidFill>
                <a:latin typeface="Perpetua" pitchFamily="18" charset="0"/>
                <a:cs typeface="DejaVu Sans"/>
              </a:rPr>
              <a:t> Suchmaschinen.</a:t>
            </a:r>
            <a:endParaRPr lang="de-DE">
              <a:cs typeface="DejaVu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TextShape 1"/>
          <p:cNvSpPr txBox="1"/>
          <p:nvPr/>
        </p:nvSpPr>
        <p:spPr>
          <a:xfrm>
            <a:off x="812800" y="873125"/>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Mediennutzung / Medienerfahrung</a:t>
            </a:r>
            <a:endParaRPr lang="de-DE">
              <a:solidFill>
                <a:srgbClr val="558ED5"/>
              </a:solidFill>
              <a:cs typeface="DejaVu Sans"/>
            </a:endParaRPr>
          </a:p>
        </p:txBody>
      </p:sp>
      <p:sp>
        <p:nvSpPr>
          <p:cNvPr id="56322" name="TextShape 2"/>
          <p:cNvSpPr txBox="1">
            <a:spLocks noChangeArrowheads="1"/>
          </p:cNvSpPr>
          <p:nvPr/>
        </p:nvSpPr>
        <p:spPr bwMode="auto">
          <a:xfrm>
            <a:off x="900113" y="1697038"/>
            <a:ext cx="7786687" cy="4175125"/>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Zu den Fragen: Wie intensiv nutze ich digitale Medien? </a:t>
            </a:r>
            <a:br>
              <a:rPr lang="de-DE">
                <a:solidFill>
                  <a:srgbClr val="000000"/>
                </a:solidFill>
                <a:latin typeface="Perpetua" pitchFamily="18" charset="0"/>
                <a:cs typeface="DejaVu Sans"/>
              </a:rPr>
            </a:br>
            <a:r>
              <a:rPr lang="de-DE">
                <a:solidFill>
                  <a:srgbClr val="000000"/>
                </a:solidFill>
                <a:latin typeface="Perpetua" pitchFamily="18" charset="0"/>
                <a:cs typeface="DejaVu Sans"/>
              </a:rPr>
              <a:t>Welche nicht-medialen Erfahrungsräume sind mir wichtig, wann „nervt“ die Handynutzung? (FOMO: Fear of missing out – die Angst, etwas zu verpassen)</a:t>
            </a:r>
          </a:p>
          <a:p>
            <a:pPr>
              <a:buSzPct val="25000"/>
            </a:pPr>
            <a:r>
              <a:rPr lang="de-DE">
                <a:solidFill>
                  <a:srgbClr val="000000"/>
                </a:solidFill>
                <a:latin typeface="Perpetua" pitchFamily="18" charset="0"/>
                <a:cs typeface="DejaVu Sans"/>
              </a:rPr>
              <a:t>Hierzu ein </a:t>
            </a:r>
            <a:r>
              <a:rPr lang="de-DE">
                <a:solidFill>
                  <a:srgbClr val="000000"/>
                </a:solidFill>
                <a:latin typeface="Perpetua" pitchFamily="18" charset="0"/>
                <a:cs typeface="DejaVu Sans"/>
                <a:hlinkClick r:id="rId3"/>
              </a:rPr>
              <a:t>Video</a:t>
            </a:r>
            <a:r>
              <a:rPr lang="de-DE">
                <a:solidFill>
                  <a:srgbClr val="000000"/>
                </a:solidFill>
                <a:latin typeface="Perpetua" pitchFamily="18" charset="0"/>
                <a:cs typeface="DejaVu Sans"/>
              </a:rPr>
              <a:t> von charstarleneTV auf  YouTube </a:t>
            </a:r>
            <a:r>
              <a:rPr lang="de-DE" sz="2000">
                <a:solidFill>
                  <a:srgbClr val="000000"/>
                </a:solidFill>
                <a:latin typeface="Perpetua" pitchFamily="18" charset="0"/>
                <a:cs typeface="DejaVu Sans"/>
              </a:rPr>
              <a:t>
</a:t>
            </a: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1600">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Frage zur Überleitung zum Thema „Hate Speech“: </a:t>
            </a:r>
            <a:br>
              <a:rPr lang="de-DE">
                <a:solidFill>
                  <a:srgbClr val="000000"/>
                </a:solidFill>
                <a:latin typeface="Perpetua" pitchFamily="18" charset="0"/>
                <a:cs typeface="DejaVu Sans"/>
              </a:rPr>
            </a:br>
            <a:r>
              <a:rPr lang="de-DE">
                <a:solidFill>
                  <a:srgbClr val="000000"/>
                </a:solidFill>
                <a:latin typeface="Perpetua" pitchFamily="18" charset="0"/>
                <a:cs typeface="DejaVu Sans"/>
              </a:rPr>
              <a:t>Welche Regeln sollten im „digitalen Miteinander“ gelten?</a:t>
            </a:r>
            <a:endParaRPr lang="de-DE">
              <a:latin typeface="Perpetua" pitchFamily="18" charset="0"/>
              <a:cs typeface="DejaVu Sans"/>
            </a:endParaRPr>
          </a:p>
          <a:p>
            <a:pPr>
              <a:buSzPct val="25000"/>
            </a:pPr>
            <a:endParaRPr lang="de-DE" sz="1200">
              <a:solidFill>
                <a:srgbClr val="000000"/>
              </a:solidFill>
              <a:latin typeface="Perpetua" pitchFamily="18" charset="0"/>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pic>
        <p:nvPicPr>
          <p:cNvPr id="2" name="OINa46HeWg8">
            <a:hlinkClick r:id="" action="ppaction://ole?verb=0"/>
          </p:cNvPr>
          <p:cNvPicPr>
            <a:picLocks noRot="1" noChangeAspect="1"/>
          </p:cNvPicPr>
          <p:nvPr>
            <a:videoFile r:link="rId1"/>
          </p:nvPr>
        </p:nvPicPr>
        <p:blipFill>
          <a:blip r:embed="rId4"/>
          <a:srcRect/>
          <a:stretch>
            <a:fillRect/>
          </a:stretch>
        </p:blipFill>
        <p:spPr bwMode="auto">
          <a:xfrm>
            <a:off x="981075" y="2947988"/>
            <a:ext cx="2955925" cy="1662112"/>
          </a:xfrm>
          <a:prstGeom prst="rect">
            <a:avLst/>
          </a:prstGeom>
          <a:noFill/>
          <a:ln w="9525">
            <a:noFill/>
            <a:miter lim="800000"/>
            <a:headEnd/>
            <a:tailEnd/>
          </a:ln>
        </p:spPr>
      </p:pic>
      <p:sp>
        <p:nvSpPr>
          <p:cNvPr id="56325" name="TextShape 2"/>
          <p:cNvSpPr txBox="1">
            <a:spLocks noChangeArrowheads="1"/>
          </p:cNvSpPr>
          <p:nvPr/>
        </p:nvSpPr>
        <p:spPr bwMode="auto">
          <a:xfrm>
            <a:off x="900113" y="1697038"/>
            <a:ext cx="7786687" cy="4175125"/>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Zu den Fragen: Wie intensiv nutze ich digitale Medien? </a:t>
            </a:r>
            <a:br>
              <a:rPr lang="de-DE">
                <a:solidFill>
                  <a:srgbClr val="000000"/>
                </a:solidFill>
                <a:latin typeface="Perpetua" pitchFamily="18" charset="0"/>
                <a:cs typeface="DejaVu Sans"/>
              </a:rPr>
            </a:br>
            <a:r>
              <a:rPr lang="de-DE">
                <a:solidFill>
                  <a:srgbClr val="000000"/>
                </a:solidFill>
                <a:latin typeface="Perpetua" pitchFamily="18" charset="0"/>
                <a:cs typeface="DejaVu Sans"/>
              </a:rPr>
              <a:t>Welche nicht-medialen Erfahrungsräume sind mir wichtig, wann „nervt“ die Handynutzung? (FOMO: Fear of missing out – die Angst, etwas zu verpassen)</a:t>
            </a:r>
          </a:p>
          <a:p>
            <a:pPr>
              <a:buSzPct val="25000"/>
            </a:pPr>
            <a:r>
              <a:rPr lang="de-DE">
                <a:solidFill>
                  <a:srgbClr val="000000"/>
                </a:solidFill>
                <a:latin typeface="Perpetua" pitchFamily="18" charset="0"/>
                <a:cs typeface="DejaVu Sans"/>
              </a:rPr>
              <a:t>Hierzu ein </a:t>
            </a:r>
            <a:r>
              <a:rPr lang="de-DE">
                <a:solidFill>
                  <a:srgbClr val="000000"/>
                </a:solidFill>
                <a:latin typeface="Perpetua" pitchFamily="18" charset="0"/>
                <a:cs typeface="DejaVu Sans"/>
                <a:hlinkClick r:id="rId3"/>
              </a:rPr>
              <a:t>Video</a:t>
            </a:r>
            <a:r>
              <a:rPr lang="de-DE">
                <a:solidFill>
                  <a:srgbClr val="000000"/>
                </a:solidFill>
                <a:latin typeface="Perpetua" pitchFamily="18" charset="0"/>
                <a:cs typeface="DejaVu Sans"/>
              </a:rPr>
              <a:t> von charstarleneTV auf  YouTube </a:t>
            </a:r>
            <a:r>
              <a:rPr lang="de-DE" sz="2000">
                <a:solidFill>
                  <a:srgbClr val="000000"/>
                </a:solidFill>
                <a:latin typeface="Perpetua" pitchFamily="18" charset="0"/>
                <a:cs typeface="DejaVu Sans"/>
              </a:rPr>
              <a:t>
</a:t>
            </a: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2000">
              <a:solidFill>
                <a:srgbClr val="000000"/>
              </a:solidFill>
              <a:latin typeface="Perpetua" pitchFamily="18" charset="0"/>
              <a:cs typeface="DejaVu Sans"/>
            </a:endParaRPr>
          </a:p>
          <a:p>
            <a:pPr>
              <a:buSzPct val="25000"/>
            </a:pPr>
            <a:endParaRPr lang="de-DE" sz="1600">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Frage zur Überleitung zum Thema „Hate Speech“: </a:t>
            </a:r>
            <a:br>
              <a:rPr lang="de-DE">
                <a:solidFill>
                  <a:srgbClr val="000000"/>
                </a:solidFill>
                <a:latin typeface="Perpetua" pitchFamily="18" charset="0"/>
                <a:cs typeface="DejaVu Sans"/>
              </a:rPr>
            </a:br>
            <a:r>
              <a:rPr lang="de-DE">
                <a:solidFill>
                  <a:srgbClr val="000000"/>
                </a:solidFill>
                <a:latin typeface="Perpetua" pitchFamily="18" charset="0"/>
                <a:cs typeface="DejaVu Sans"/>
              </a:rPr>
              <a:t>Welche Regeln sollten im „digitalen Miteinander“ gelten?</a:t>
            </a:r>
            <a:endParaRPr lang="de-DE">
              <a:latin typeface="Perpetua" pitchFamily="18" charset="0"/>
              <a:cs typeface="DejaVu Sans"/>
            </a:endParaRPr>
          </a:p>
          <a:p>
            <a:pPr>
              <a:buSzPct val="25000"/>
            </a:pPr>
            <a:endParaRPr lang="de-DE" sz="1200">
              <a:solidFill>
                <a:srgbClr val="000000"/>
              </a:solidFill>
              <a:latin typeface="Perpetua" pitchFamily="18" charset="0"/>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pic>
        <p:nvPicPr>
          <p:cNvPr id="3" name="OINa46HeWg8">
            <a:hlinkClick r:id="" action="ppaction://ole?verb=0"/>
          </p:cNvPr>
          <p:cNvPicPr>
            <a:picLocks noRot="1" noChangeAspect="1"/>
          </p:cNvPicPr>
          <p:nvPr>
            <a:videoFile r:link="rId1"/>
          </p:nvPr>
        </p:nvPicPr>
        <p:blipFill>
          <a:blip r:embed="rId4"/>
          <a:srcRect/>
          <a:stretch>
            <a:fillRect/>
          </a:stretch>
        </p:blipFill>
        <p:spPr bwMode="auto">
          <a:xfrm>
            <a:off x="981075" y="2947988"/>
            <a:ext cx="2955925" cy="1662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p:cTn id="13" fill="hold" display="0">
                  <p:stCondLst>
                    <p:cond delay="indefinite"/>
                  </p:stCondLst>
                </p:cTn>
                <p:tgtEl>
                  <p:spTgt spid="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el 3"/>
          <p:cNvSpPr>
            <a:spLocks noGrp="1"/>
          </p:cNvSpPr>
          <p:nvPr>
            <p:ph type="title"/>
          </p:nvPr>
        </p:nvSpPr>
        <p:spPr>
          <a:xfrm>
            <a:off x="666750" y="1778000"/>
            <a:ext cx="7772400" cy="927100"/>
          </a:xfrm>
        </p:spPr>
        <p:txBody>
          <a:bodyPr/>
          <a:lstStyle/>
          <a:p>
            <a:pPr algn="ctr"/>
            <a:r>
              <a:rPr lang="de-DE">
                <a:solidFill>
                  <a:schemeClr val="bg1"/>
                </a:solidFill>
              </a:rPr>
              <a:t>Teil 3: Thema kennen lernen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extShape 1"/>
          <p:cNvSpPr txBox="1"/>
          <p:nvPr/>
        </p:nvSpPr>
        <p:spPr>
          <a:xfrm>
            <a:off x="811213" y="1465263"/>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Thema kennen lernen</a:t>
            </a:r>
          </a:p>
          <a:p>
            <a:r>
              <a:rPr lang="de-DE">
                <a:solidFill>
                  <a:srgbClr val="558ED5"/>
                </a:solidFill>
                <a:latin typeface="Franklin Gothic Book" pitchFamily="34" charset="0"/>
                <a:cs typeface="DejaVu Sans"/>
              </a:rPr>
              <a:t>Allgemein</a:t>
            </a:r>
            <a:endParaRPr lang="de-DE">
              <a:solidFill>
                <a:srgbClr val="558ED5"/>
              </a:solidFill>
              <a:cs typeface="DejaVu Sans"/>
            </a:endParaRPr>
          </a:p>
        </p:txBody>
      </p:sp>
      <p:sp>
        <p:nvSpPr>
          <p:cNvPr id="58370" name="CustomShape 3"/>
          <p:cNvSpPr>
            <a:spLocks noChangeArrowheads="1"/>
          </p:cNvSpPr>
          <p:nvPr/>
        </p:nvSpPr>
        <p:spPr bwMode="auto">
          <a:xfrm>
            <a:off x="801688" y="2441575"/>
            <a:ext cx="7704137" cy="3168650"/>
          </a:xfrm>
          <a:prstGeom prst="rect">
            <a:avLst/>
          </a:prstGeom>
          <a:noFill/>
          <a:ln w="9525">
            <a:noFill/>
            <a:miter lim="800000"/>
            <a:headEnd/>
            <a:tailEnd/>
          </a:ln>
        </p:spPr>
        <p:txBody>
          <a:bodyPr lIns="90000" tIns="45000" rIns="90000" bIns="45000"/>
          <a:lstStyle/>
          <a:p>
            <a:r>
              <a:rPr lang="de-DE" sz="2000">
                <a:solidFill>
                  <a:srgbClr val="000000"/>
                </a:solidFill>
                <a:latin typeface="Perpetua" pitchFamily="18" charset="0"/>
                <a:cs typeface="DejaVu Sans"/>
              </a:rPr>
              <a:t>In diesem Modul werden Informationen zum Thema Online Hate Speech vorgestellt. Die Teilnehmenden, die sich bisher noch nicht oder nur wenig mit dem Thema auseinandergesetzt haben, können hier über aktuelle Probleme und eventuelle Lösungsansätzen informiert werden.</a:t>
            </a:r>
          </a:p>
          <a:p>
            <a:r>
              <a:rPr lang="de-DE" sz="2000" b="1">
                <a:solidFill>
                  <a:srgbClr val="000000"/>
                </a:solidFill>
                <a:latin typeface="Perpetua" pitchFamily="18" charset="0"/>
                <a:cs typeface="DejaVu Sans"/>
              </a:rPr>
              <a:t>Auch können an dieser Stelle die Teilnehmenden ihre persönlichen Erfahrungen einbringen. </a:t>
            </a:r>
            <a:endParaRPr lang="de-DE" sz="2000">
              <a:latin typeface="Perpetua" pitchFamily="18" charset="0"/>
              <a:cs typeface="DejaVu Sans"/>
            </a:endParaRPr>
          </a:p>
          <a:p>
            <a:endParaRPr lang="de-DE">
              <a:cs typeface="DejaVu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TextShape 1"/>
          <p:cNvSpPr txBox="1"/>
          <p:nvPr/>
        </p:nvSpPr>
        <p:spPr>
          <a:xfrm>
            <a:off x="790575" y="982663"/>
            <a:ext cx="7772400" cy="927100"/>
          </a:xfrm>
          <a:prstGeom prst="rect">
            <a:avLst/>
          </a:prstGeom>
        </p:spPr>
        <p:txBody>
          <a:bodyPr lIns="90000" tIns="45000" rIns="90000" bIns="91440" anchor="b"/>
          <a:lstStyle/>
          <a:p>
            <a:r>
              <a:rPr lang="de-DE" sz="3600">
                <a:solidFill>
                  <a:srgbClr val="558ED5"/>
                </a:solidFill>
                <a:latin typeface="Franklin Gothic Book" pitchFamily="34" charset="0"/>
                <a:cs typeface="DejaVu Sans"/>
              </a:rPr>
              <a:t>Thema kennen lernen</a:t>
            </a:r>
            <a:endParaRPr lang="de-DE">
              <a:solidFill>
                <a:srgbClr val="558ED5"/>
              </a:solidFill>
              <a:cs typeface="DejaVu Sans"/>
            </a:endParaRPr>
          </a:p>
        </p:txBody>
      </p:sp>
      <p:sp>
        <p:nvSpPr>
          <p:cNvPr id="59394" name="TextShape 2"/>
          <p:cNvSpPr txBox="1">
            <a:spLocks noChangeArrowheads="1"/>
          </p:cNvSpPr>
          <p:nvPr/>
        </p:nvSpPr>
        <p:spPr bwMode="auto">
          <a:xfrm>
            <a:off x="874713" y="1931988"/>
            <a:ext cx="7786687" cy="3275012"/>
          </a:xfrm>
          <a:prstGeom prst="rect">
            <a:avLst/>
          </a:prstGeom>
          <a:noFill/>
          <a:ln w="9525">
            <a:noFill/>
            <a:miter lim="800000"/>
            <a:headEnd/>
            <a:tailEnd/>
          </a:ln>
        </p:spPr>
        <p:txBody>
          <a:bodyPr lIns="90000" tIns="45000" rIns="90000" bIns="45000"/>
          <a:lstStyle/>
          <a:p>
            <a:pPr>
              <a:buSzPct val="25000"/>
            </a:pPr>
            <a:r>
              <a:rPr lang="de-DE" sz="1400" dirty="0">
                <a:solidFill>
                  <a:srgbClr val="000000"/>
                </a:solidFill>
                <a:latin typeface="Perpetua" pitchFamily="18" charset="0"/>
                <a:cs typeface="DejaVu Sans"/>
              </a:rPr>
              <a:t>Zum Einstieg für </a:t>
            </a:r>
            <a:r>
              <a:rPr lang="de-DE" sz="1400" dirty="0" err="1">
                <a:solidFill>
                  <a:srgbClr val="000000"/>
                </a:solidFill>
                <a:latin typeface="Perpetua" pitchFamily="18" charset="0"/>
                <a:cs typeface="DejaVu Sans"/>
              </a:rPr>
              <a:t>Workshopleiter</a:t>
            </a:r>
            <a:r>
              <a:rPr lang="de-DE" sz="1400" dirty="0">
                <a:solidFill>
                  <a:srgbClr val="000000"/>
                </a:solidFill>
                <a:latin typeface="Perpetua" pitchFamily="18" charset="0"/>
                <a:cs typeface="DejaVu Sans"/>
              </a:rPr>
              <a:t>*innen:</a:t>
            </a:r>
          </a:p>
          <a:p>
            <a:pPr>
              <a:lnSpc>
                <a:spcPct val="80000"/>
              </a:lnSpc>
              <a:buSzPct val="25000"/>
            </a:pPr>
            <a:endParaRPr lang="de-DE" sz="1400" dirty="0">
              <a:solidFill>
                <a:srgbClr val="000000"/>
              </a:solidFill>
              <a:latin typeface="Perpetua" pitchFamily="18" charset="0"/>
              <a:cs typeface="DejaVu Sans"/>
            </a:endParaRPr>
          </a:p>
          <a:p>
            <a:pPr>
              <a:buSzPct val="25000"/>
            </a:pPr>
            <a:r>
              <a:rPr lang="de-DE" sz="1400" dirty="0">
                <a:solidFill>
                  <a:srgbClr val="000000"/>
                </a:solidFill>
                <a:latin typeface="Perpetua" pitchFamily="18" charset="0"/>
                <a:cs typeface="DejaVu Sans"/>
              </a:rPr>
              <a:t>Das Team von „NRW denkt nachhaltig“ hat ein Themenspecial zu </a:t>
            </a:r>
            <a:r>
              <a:rPr lang="de-DE" sz="1400" dirty="0" err="1">
                <a:solidFill>
                  <a:srgbClr val="000000"/>
                </a:solidFill>
                <a:latin typeface="Perpetua" pitchFamily="18" charset="0"/>
                <a:cs typeface="DejaVu Sans"/>
              </a:rPr>
              <a:t>Hate</a:t>
            </a:r>
            <a:r>
              <a:rPr lang="de-DE" sz="1400" dirty="0">
                <a:solidFill>
                  <a:srgbClr val="000000"/>
                </a:solidFill>
                <a:latin typeface="Perpetua" pitchFamily="18" charset="0"/>
                <a:cs typeface="DejaVu Sans"/>
              </a:rPr>
              <a:t> Speech veröffentlicht. Dieses finden Sie </a:t>
            </a:r>
            <a:r>
              <a:rPr lang="de-DE" sz="1400" dirty="0">
                <a:solidFill>
                  <a:srgbClr val="000000"/>
                </a:solidFill>
                <a:latin typeface="Perpetua" pitchFamily="18" charset="0"/>
                <a:cs typeface="DejaVu Sans"/>
                <a:hlinkClick r:id="rId2"/>
              </a:rPr>
              <a:t>hier</a:t>
            </a:r>
            <a:r>
              <a:rPr lang="de-DE" sz="1400" dirty="0">
                <a:solidFill>
                  <a:srgbClr val="000000"/>
                </a:solidFill>
                <a:latin typeface="Perpetua" pitchFamily="18" charset="0"/>
                <a:cs typeface="DejaVu Sans"/>
              </a:rPr>
              <a:t>.</a:t>
            </a:r>
          </a:p>
          <a:p>
            <a:pPr>
              <a:lnSpc>
                <a:spcPct val="80000"/>
              </a:lnSpc>
              <a:buSzPct val="25000"/>
            </a:pPr>
            <a:endParaRPr lang="de-DE" sz="1400" dirty="0">
              <a:solidFill>
                <a:srgbClr val="000000"/>
              </a:solidFill>
              <a:latin typeface="Perpetua" pitchFamily="18" charset="0"/>
              <a:cs typeface="DejaVu Sans"/>
            </a:endParaRPr>
          </a:p>
          <a:p>
            <a:pPr>
              <a:buSzPct val="25000"/>
            </a:pPr>
            <a:r>
              <a:rPr lang="de-DE" sz="1400" dirty="0">
                <a:solidFill>
                  <a:srgbClr val="000000"/>
                </a:solidFill>
                <a:latin typeface="Perpetua" pitchFamily="18" charset="0"/>
                <a:cs typeface="DejaVu Sans"/>
              </a:rPr>
              <a:t>Die </a:t>
            </a:r>
            <a:r>
              <a:rPr lang="de-DE" sz="1400" dirty="0" err="1">
                <a:solidFill>
                  <a:srgbClr val="000000"/>
                </a:solidFill>
                <a:latin typeface="Perpetua" pitchFamily="18" charset="0"/>
                <a:cs typeface="DejaVu Sans"/>
              </a:rPr>
              <a:t>Amadeu</a:t>
            </a:r>
            <a:r>
              <a:rPr lang="de-DE" sz="1400" dirty="0">
                <a:solidFill>
                  <a:srgbClr val="000000"/>
                </a:solidFill>
                <a:latin typeface="Perpetua" pitchFamily="18" charset="0"/>
                <a:cs typeface="DejaVu Sans"/>
              </a:rPr>
              <a:t> Antonio Stiftung hat eine Broschüre zum Thema </a:t>
            </a:r>
            <a:r>
              <a:rPr lang="de-DE" sz="1400" dirty="0" err="1">
                <a:solidFill>
                  <a:srgbClr val="000000"/>
                </a:solidFill>
                <a:latin typeface="Perpetua" pitchFamily="18" charset="0"/>
                <a:cs typeface="DejaVu Sans"/>
              </a:rPr>
              <a:t>Hate</a:t>
            </a:r>
            <a:r>
              <a:rPr lang="de-DE" sz="1400" dirty="0">
                <a:solidFill>
                  <a:srgbClr val="000000"/>
                </a:solidFill>
                <a:latin typeface="Perpetua" pitchFamily="18" charset="0"/>
                <a:cs typeface="DejaVu Sans"/>
              </a:rPr>
              <a:t> Speech herausgegeben: „Geh sterben! Umgang mit </a:t>
            </a:r>
            <a:r>
              <a:rPr lang="de-DE" sz="1400" dirty="0" err="1">
                <a:solidFill>
                  <a:srgbClr val="000000"/>
                </a:solidFill>
                <a:latin typeface="Perpetua" pitchFamily="18" charset="0"/>
                <a:cs typeface="DejaVu Sans"/>
              </a:rPr>
              <a:t>Hate</a:t>
            </a:r>
            <a:r>
              <a:rPr lang="de-DE" sz="1400" dirty="0">
                <a:solidFill>
                  <a:srgbClr val="000000"/>
                </a:solidFill>
                <a:latin typeface="Perpetua" pitchFamily="18" charset="0"/>
                <a:cs typeface="DejaVu Sans"/>
              </a:rPr>
              <a:t> Speech und Kommentaren im Internet“. Die Broschüre finden Sie </a:t>
            </a:r>
            <a:r>
              <a:rPr lang="de-DE" sz="1400" dirty="0">
                <a:solidFill>
                  <a:srgbClr val="000000"/>
                </a:solidFill>
                <a:latin typeface="Perpetua" pitchFamily="18" charset="0"/>
                <a:cs typeface="DejaVu Sans"/>
                <a:hlinkClick r:id="rId3"/>
              </a:rPr>
              <a:t>hier</a:t>
            </a:r>
            <a:r>
              <a:rPr lang="de-DE" sz="1400" dirty="0">
                <a:solidFill>
                  <a:srgbClr val="000000"/>
                </a:solidFill>
                <a:latin typeface="Perpetua" pitchFamily="18" charset="0"/>
                <a:cs typeface="DejaVu Sans"/>
              </a:rPr>
              <a:t>.</a:t>
            </a:r>
          </a:p>
          <a:p>
            <a:pPr>
              <a:buSzPct val="25000"/>
            </a:pPr>
            <a:endParaRPr lang="de-DE" sz="1400" dirty="0">
              <a:solidFill>
                <a:srgbClr val="000000"/>
              </a:solidFill>
              <a:latin typeface="Perpetua" pitchFamily="18" charset="0"/>
              <a:cs typeface="DejaVu Sans"/>
            </a:endParaRPr>
          </a:p>
          <a:p>
            <a:pPr>
              <a:buSzPct val="25000"/>
            </a:pPr>
            <a:r>
              <a:rPr lang="de-DE" sz="1400" dirty="0">
                <a:solidFill>
                  <a:srgbClr val="000000"/>
                </a:solidFill>
                <a:latin typeface="Perpetua" pitchFamily="18" charset="0"/>
                <a:cs typeface="DejaVu Sans"/>
              </a:rPr>
              <a:t>Das Grimme Lab hat einen Beitrag zum Thema, Hass &amp; Hetze im Internet, verfasst.</a:t>
            </a:r>
          </a:p>
          <a:p>
            <a:pPr>
              <a:buSzPct val="25000"/>
            </a:pPr>
            <a:r>
              <a:rPr lang="de-DE" sz="1400" dirty="0">
                <a:solidFill>
                  <a:srgbClr val="000000"/>
                </a:solidFill>
                <a:latin typeface="Perpetua" pitchFamily="18" charset="0"/>
                <a:cs typeface="DejaVu Sans"/>
              </a:rPr>
              <a:t>Diesen finden Sie </a:t>
            </a:r>
            <a:r>
              <a:rPr lang="de-DE" sz="1400" dirty="0">
                <a:solidFill>
                  <a:srgbClr val="000000"/>
                </a:solidFill>
                <a:latin typeface="Perpetua" pitchFamily="18" charset="0"/>
                <a:cs typeface="DejaVu Sans"/>
                <a:hlinkClick r:id="rId4"/>
              </a:rPr>
              <a:t>hier</a:t>
            </a:r>
            <a:r>
              <a:rPr lang="de-DE" sz="1400" dirty="0">
                <a:solidFill>
                  <a:srgbClr val="000000"/>
                </a:solidFill>
                <a:latin typeface="Perpetua" pitchFamily="18" charset="0"/>
                <a:cs typeface="DejaVu Sans"/>
              </a:rPr>
              <a:t>.                                                                                                                      </a:t>
            </a:r>
          </a:p>
          <a:p>
            <a:pPr>
              <a:buSzPct val="25000"/>
            </a:pPr>
            <a:endParaRPr lang="de-DE" sz="1400" dirty="0">
              <a:solidFill>
                <a:srgbClr val="000000"/>
              </a:solidFill>
              <a:latin typeface="Perpetua" pitchFamily="18" charset="0"/>
              <a:cs typeface="DejaVu Sans"/>
            </a:endParaRPr>
          </a:p>
          <a:p>
            <a:pPr>
              <a:buSzPct val="25000"/>
            </a:pPr>
            <a:r>
              <a:rPr lang="de-DE" sz="1400" dirty="0">
                <a:solidFill>
                  <a:srgbClr val="000000"/>
                </a:solidFill>
                <a:latin typeface="Perpetua" pitchFamily="18" charset="0"/>
                <a:cs typeface="DejaVu Sans"/>
              </a:rPr>
              <a:t>Umfassende Informationen für Fachkräfte und Eltern hat die Arbeitsgemeinschaft Kinder- und Jugendschutz (AJS) Landesstelle NRW e.V., zusammen mit der Landesanstalt für Medien Nordrhein-Westfalen (</a:t>
            </a:r>
            <a:r>
              <a:rPr lang="de-DE" sz="1400" dirty="0" err="1">
                <a:solidFill>
                  <a:srgbClr val="000000"/>
                </a:solidFill>
                <a:latin typeface="Perpetua" pitchFamily="18" charset="0"/>
                <a:cs typeface="DejaVu Sans"/>
              </a:rPr>
              <a:t>LfM</a:t>
            </a:r>
            <a:r>
              <a:rPr lang="de-DE" sz="1400" dirty="0">
                <a:solidFill>
                  <a:srgbClr val="000000"/>
                </a:solidFill>
                <a:latin typeface="Perpetua" pitchFamily="18" charset="0"/>
                <a:cs typeface="DejaVu Sans"/>
              </a:rPr>
              <a:t>), in diesem Jahr zusammengestellt. </a:t>
            </a:r>
          </a:p>
          <a:p>
            <a:pPr>
              <a:buSzPct val="25000"/>
            </a:pPr>
            <a:r>
              <a:rPr lang="de-DE" sz="1400" dirty="0">
                <a:solidFill>
                  <a:srgbClr val="000000"/>
                </a:solidFill>
                <a:latin typeface="Perpetua" pitchFamily="18" charset="0"/>
                <a:cs typeface="DejaVu Sans"/>
              </a:rPr>
              <a:t>Die Informationsbroschüre, „</a:t>
            </a:r>
            <a:r>
              <a:rPr lang="de-DE" sz="1400" dirty="0" err="1">
                <a:solidFill>
                  <a:srgbClr val="000000"/>
                </a:solidFill>
                <a:latin typeface="Perpetua" pitchFamily="18" charset="0"/>
                <a:cs typeface="DejaVu Sans"/>
              </a:rPr>
              <a:t>Hate</a:t>
            </a:r>
            <a:r>
              <a:rPr lang="de-DE" sz="1400" dirty="0">
                <a:solidFill>
                  <a:srgbClr val="000000"/>
                </a:solidFill>
                <a:latin typeface="Perpetua" pitchFamily="18" charset="0"/>
                <a:cs typeface="DejaVu Sans"/>
              </a:rPr>
              <a:t> Speech Hass im Netz“, finden Sie </a:t>
            </a:r>
            <a:r>
              <a:rPr lang="de-DE" sz="1400" dirty="0">
                <a:solidFill>
                  <a:srgbClr val="000000"/>
                </a:solidFill>
                <a:latin typeface="Perpetua" pitchFamily="18" charset="0"/>
                <a:cs typeface="DejaVu Sans"/>
                <a:hlinkClick r:id="rId5"/>
              </a:rPr>
              <a:t>hier</a:t>
            </a:r>
            <a:r>
              <a:rPr lang="de-DE" sz="1400" dirty="0">
                <a:solidFill>
                  <a:srgbClr val="000000"/>
                </a:solidFill>
                <a:latin typeface="Perpetua" pitchFamily="18" charset="0"/>
                <a:cs typeface="DejaVu Sans"/>
              </a:rPr>
              <a:t>. </a:t>
            </a:r>
          </a:p>
          <a:p>
            <a:pPr>
              <a:buSzPct val="25000"/>
            </a:pPr>
            <a:endParaRPr lang="de-DE" sz="1400" dirty="0">
              <a:cs typeface="DejaVu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TextShape 1"/>
          <p:cNvSpPr txBox="1"/>
          <p:nvPr/>
        </p:nvSpPr>
        <p:spPr>
          <a:xfrm>
            <a:off x="900113" y="1401763"/>
            <a:ext cx="7770812" cy="925512"/>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rgbClr val="1F497D">
                    <a:lumMod val="60000"/>
                    <a:lumOff val="40000"/>
                  </a:srgbClr>
                </a:solidFill>
                <a:latin typeface="Franklin Gothic Book"/>
                <a:ea typeface="+mn-ea"/>
                <a:cs typeface="+mn-cs"/>
              </a:rPr>
              <a:t>Definition</a:t>
            </a:r>
            <a:endParaRPr lang="de-DE" sz="1050" dirty="0">
              <a:solidFill>
                <a:srgbClr val="1F497D">
                  <a:lumMod val="60000"/>
                  <a:lumOff val="40000"/>
                </a:srgbClr>
              </a:solidFill>
              <a:latin typeface="+mn-lt"/>
              <a:ea typeface="+mn-ea"/>
              <a:cs typeface="+mn-cs"/>
            </a:endParaRPr>
          </a:p>
        </p:txBody>
      </p:sp>
      <p:sp>
        <p:nvSpPr>
          <p:cNvPr id="479" name="TextShape 2"/>
          <p:cNvSpPr txBox="1"/>
          <p:nvPr/>
        </p:nvSpPr>
        <p:spPr>
          <a:xfrm>
            <a:off x="900113" y="2427288"/>
            <a:ext cx="7786687" cy="2900362"/>
          </a:xfrm>
          <a:prstGeom prst="rect">
            <a:avLst/>
          </a:prstGeom>
        </p:spPr>
        <p:txBody>
          <a:bodyPr lIns="90000" tIns="45000" rIns="90000" bIns="45000"/>
          <a:lstStyle/>
          <a:p>
            <a:pPr>
              <a:buSzPct val="25000"/>
            </a:pPr>
            <a:r>
              <a:rPr lang="de-DE">
                <a:solidFill>
                  <a:srgbClr val="000000"/>
                </a:solidFill>
                <a:latin typeface="Perpetua" pitchFamily="18" charset="0"/>
                <a:cs typeface="DejaVu Sans"/>
              </a:rPr>
              <a:t>Differenzierung der Begriffe:</a:t>
            </a:r>
          </a:p>
          <a:p>
            <a:pPr>
              <a:buSzPct val="25000"/>
            </a:pPr>
            <a:r>
              <a:rPr lang="de-DE">
                <a:solidFill>
                  <a:srgbClr val="000000"/>
                </a:solidFill>
                <a:latin typeface="Perpetua" pitchFamily="18" charset="0"/>
                <a:cs typeface="DejaVu Sans"/>
              </a:rPr>
              <a:t>Was ist eigentlich Hate Speech, Hasspropaganda, Cybermobbing, Shitstorm, Trolling etc.?</a:t>
            </a:r>
            <a:endParaRPr lang="de-DE">
              <a:latin typeface="Perpetua" pitchFamily="18" charset="0"/>
              <a:cs typeface="DejaVu Sans"/>
            </a:endParaRPr>
          </a:p>
          <a:p>
            <a:pPr>
              <a:buSzPct val="25000"/>
            </a:pPr>
            <a:r>
              <a:rPr lang="de-DE">
                <a:latin typeface="Perpetua" pitchFamily="18" charset="0"/>
                <a:cs typeface="DejaVu Sans"/>
              </a:rPr>
              <a:t>Eine eindeutige Definition ist gar nicht so einfach, denn viele Aspekte überschneiden sich. Für die Arbeit im Workshop ist es aber hilfreich, sich über einige Unterschiede klar zu werden. Besonders bei der Frage des Umgangs gibt es unterschiedliche Möglichkeiten. </a:t>
            </a:r>
          </a:p>
          <a:p>
            <a:pPr>
              <a:buSzPct val="25000"/>
            </a:pPr>
            <a:endParaRPr lang="de-DE">
              <a:solidFill>
                <a:srgbClr val="558ED5"/>
              </a:solidFill>
              <a:latin typeface="Perpetua" pitchFamily="18" charset="0"/>
              <a:cs typeface="DejaVu Sans"/>
            </a:endParaRPr>
          </a:p>
          <a:p>
            <a:pPr>
              <a:buSzPct val="25000"/>
            </a:pPr>
            <a:r>
              <a:rPr lang="de-DE">
                <a:solidFill>
                  <a:srgbClr val="558ED5"/>
                </a:solidFill>
                <a:latin typeface="Perpetua" pitchFamily="18" charset="0"/>
                <a:cs typeface="DejaVu Sans"/>
              </a:rPr>
              <a:t>Arbeitsblatt: AB4 Vergleich Begriffe</a:t>
            </a:r>
            <a:endParaRPr lang="de-DE" i="1">
              <a:solidFill>
                <a:srgbClr val="000000"/>
              </a:solidFill>
              <a:latin typeface="Perpetua" pitchFamily="18" charset="0"/>
              <a:cs typeface="DejaVu Sans"/>
            </a:endParaRPr>
          </a:p>
          <a:p>
            <a:endParaRPr lang="de-DE">
              <a:cs typeface="DejaVu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TextShape 1"/>
          <p:cNvSpPr txBox="1"/>
          <p:nvPr/>
        </p:nvSpPr>
        <p:spPr>
          <a:xfrm>
            <a:off x="795338" y="990600"/>
            <a:ext cx="7772400" cy="925513"/>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PowerPoint-Präsentation</a:t>
            </a:r>
            <a:endParaRPr dirty="0">
              <a:solidFill>
                <a:schemeClr val="tx2">
                  <a:lumMod val="60000"/>
                  <a:lumOff val="40000"/>
                </a:schemeClr>
              </a:solidFill>
              <a:latin typeface="+mn-lt"/>
              <a:ea typeface="+mn-ea"/>
              <a:cs typeface="+mn-cs"/>
            </a:endParaRPr>
          </a:p>
        </p:txBody>
      </p:sp>
      <p:sp>
        <p:nvSpPr>
          <p:cNvPr id="31746" name="TextShape 2"/>
          <p:cNvSpPr txBox="1">
            <a:spLocks noChangeArrowheads="1"/>
          </p:cNvSpPr>
          <p:nvPr/>
        </p:nvSpPr>
        <p:spPr bwMode="auto">
          <a:xfrm>
            <a:off x="811213" y="1885950"/>
            <a:ext cx="7772400" cy="4173538"/>
          </a:xfrm>
          <a:prstGeom prst="rect">
            <a:avLst/>
          </a:prstGeom>
          <a:noFill/>
          <a:ln w="9525">
            <a:noFill/>
            <a:miter lim="800000"/>
            <a:headEnd/>
            <a:tailEnd/>
          </a:ln>
        </p:spPr>
        <p:txBody>
          <a:bodyPr lIns="90000" tIns="45000" rIns="90000" bIns="45000"/>
          <a:lstStyle/>
          <a:p>
            <a:r>
              <a:rPr lang="de-DE">
                <a:solidFill>
                  <a:srgbClr val="000000"/>
                </a:solidFill>
                <a:latin typeface="Perpetua" pitchFamily="18" charset="0"/>
                <a:cs typeface="DejaVu Sans"/>
              </a:rPr>
              <a:t>Liebe Kolleginnen und Kollegen,</a:t>
            </a:r>
          </a:p>
          <a:p>
            <a:pPr>
              <a:lnSpc>
                <a:spcPct val="80000"/>
              </a:lnSpc>
            </a:pPr>
            <a:endParaRPr lang="de-DE">
              <a:latin typeface="Perpetua" pitchFamily="18" charset="0"/>
              <a:cs typeface="DejaVu Sans"/>
            </a:endParaRPr>
          </a:p>
          <a:p>
            <a:r>
              <a:rPr lang="de-DE">
                <a:solidFill>
                  <a:srgbClr val="000000"/>
                </a:solidFill>
                <a:latin typeface="Perpetua" pitchFamily="18" charset="0"/>
                <a:cs typeface="DejaVu Sans"/>
              </a:rPr>
              <a:t>diese PowerPoint-Präsentation möchte Sie bei der Umsetzung von Workshops zum </a:t>
            </a:r>
            <a:r>
              <a:rPr lang="de-DE" b="1">
                <a:solidFill>
                  <a:srgbClr val="000000"/>
                </a:solidFill>
                <a:latin typeface="Perpetua" pitchFamily="18" charset="0"/>
                <a:cs typeface="DejaVu Sans"/>
              </a:rPr>
              <a:t>Thema „Online Hate Speech“ </a:t>
            </a:r>
            <a:r>
              <a:rPr lang="de-DE">
                <a:solidFill>
                  <a:srgbClr val="000000"/>
                </a:solidFill>
                <a:latin typeface="Perpetua" pitchFamily="18" charset="0"/>
                <a:cs typeface="DejaVu Sans"/>
              </a:rPr>
              <a:t>unterstützen. Sie finden hier natürlich nicht alles, was man zu diesem Thema in einem Workshop machen kann, noch können wir hier jedem pädagogischen Ansatz gerecht werden.</a:t>
            </a:r>
          </a:p>
          <a:p>
            <a:pPr>
              <a:spcAft>
                <a:spcPts val="1200"/>
              </a:spcAft>
            </a:pPr>
            <a:r>
              <a:rPr lang="de-DE">
                <a:solidFill>
                  <a:srgbClr val="000000"/>
                </a:solidFill>
                <a:latin typeface="Perpetua" pitchFamily="18" charset="0"/>
                <a:cs typeface="DejaVu Sans"/>
              </a:rPr>
              <a:t>Aber durch die Zusammenstellung verschiedener Quellen und Hinweise auf Websites, die Nennung weiterer Institutionen und konkreter Arbeitsblätter, kann die Präsentation Ihnen bei Ihrer Vorbereitung und Durchführung nützlich sein. Weitere Materialien stehen Ihnen im Baukasten zur Verfügung. </a:t>
            </a:r>
            <a:br>
              <a:rPr lang="de-DE">
                <a:solidFill>
                  <a:srgbClr val="000000"/>
                </a:solidFill>
                <a:latin typeface="Perpetua" pitchFamily="18" charset="0"/>
                <a:cs typeface="DejaVu Sans"/>
              </a:rPr>
            </a:br>
            <a:r>
              <a:rPr lang="de-DE">
                <a:solidFill>
                  <a:srgbClr val="000000"/>
                </a:solidFill>
                <a:latin typeface="Perpetua" pitchFamily="18" charset="0"/>
                <a:cs typeface="DejaVu Sans"/>
              </a:rPr>
              <a:t>Wir wünschen Ihnen für Ihre Arbeit viel Erfolg.</a:t>
            </a:r>
          </a:p>
          <a:p>
            <a:pPr algn="r"/>
            <a:r>
              <a:rPr lang="de-DE">
                <a:solidFill>
                  <a:srgbClr val="000000"/>
                </a:solidFill>
                <a:latin typeface="Perpetua" pitchFamily="18" charset="0"/>
                <a:cs typeface="DejaVu Sans"/>
              </a:rPr>
              <a:t>Das BRICkS-Team im Grimme-Institut</a:t>
            </a:r>
            <a:endParaRPr lang="de-DE">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TextShape 1"/>
          <p:cNvSpPr txBox="1"/>
          <p:nvPr/>
        </p:nvSpPr>
        <p:spPr>
          <a:xfrm>
            <a:off x="812800" y="984250"/>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Definition</a:t>
            </a:r>
            <a:endParaRPr sz="1050" dirty="0">
              <a:solidFill>
                <a:schemeClr val="tx2">
                  <a:lumMod val="60000"/>
                  <a:lumOff val="40000"/>
                </a:schemeClr>
              </a:solidFill>
              <a:latin typeface="+mn-lt"/>
              <a:ea typeface="+mn-ea"/>
              <a:cs typeface="+mn-cs"/>
            </a:endParaRPr>
          </a:p>
        </p:txBody>
      </p:sp>
      <p:sp>
        <p:nvSpPr>
          <p:cNvPr id="61442" name="TextShape 2"/>
          <p:cNvSpPr txBox="1">
            <a:spLocks noChangeArrowheads="1"/>
          </p:cNvSpPr>
          <p:nvPr/>
        </p:nvSpPr>
        <p:spPr bwMode="auto">
          <a:xfrm>
            <a:off x="850900" y="1931988"/>
            <a:ext cx="7786688" cy="3200400"/>
          </a:xfrm>
          <a:prstGeom prst="rect">
            <a:avLst/>
          </a:prstGeom>
          <a:noFill/>
          <a:ln w="9525">
            <a:noFill/>
            <a:miter lim="800000"/>
            <a:headEnd/>
            <a:tailEnd/>
          </a:ln>
        </p:spPr>
        <p:txBody>
          <a:bodyPr lIns="90000" tIns="45000" rIns="90000" bIns="45000"/>
          <a:lstStyle/>
          <a:p>
            <a:pPr>
              <a:spcAft>
                <a:spcPts val="600"/>
              </a:spcAft>
              <a:buSzPct val="25000"/>
            </a:pPr>
            <a:r>
              <a:rPr lang="de-DE" sz="1500" b="1">
                <a:solidFill>
                  <a:srgbClr val="000000"/>
                </a:solidFill>
                <a:latin typeface="Perpetua" pitchFamily="18" charset="0"/>
                <a:cs typeface="DejaVu Sans"/>
              </a:rPr>
              <a:t>Dazu diese Links:</a:t>
            </a:r>
          </a:p>
          <a:p>
            <a:pPr>
              <a:spcAft>
                <a:spcPts val="600"/>
              </a:spcAft>
              <a:buSzPct val="25000"/>
            </a:pPr>
            <a:r>
              <a:rPr lang="de-DE" sz="1600">
                <a:solidFill>
                  <a:srgbClr val="000000"/>
                </a:solidFill>
                <a:latin typeface="Perpetua" pitchFamily="18" charset="0"/>
                <a:cs typeface="DejaVu Sans"/>
                <a:hlinkClick r:id="rId2"/>
              </a:rPr>
              <a:t>Hier</a:t>
            </a:r>
            <a:r>
              <a:rPr lang="de-DE" sz="1600">
                <a:solidFill>
                  <a:srgbClr val="000000"/>
                </a:solidFill>
                <a:latin typeface="Perpetua" pitchFamily="18" charset="0"/>
                <a:cs typeface="DejaVu Sans"/>
              </a:rPr>
              <a:t> eine Zusammenfassung der Amadeu Antonio Stiftung über Hate Speech.</a:t>
            </a:r>
          </a:p>
          <a:p>
            <a:pPr>
              <a:spcAft>
                <a:spcPts val="600"/>
              </a:spcAft>
              <a:buSzPct val="25000"/>
            </a:pPr>
            <a:r>
              <a:rPr lang="de-DE" sz="1600">
                <a:solidFill>
                  <a:srgbClr val="000000"/>
                </a:solidFill>
                <a:latin typeface="Perpetua" pitchFamily="18" charset="0"/>
                <a:cs typeface="DejaVu Sans"/>
                <a:hlinkClick r:id="rId3"/>
              </a:rPr>
              <a:t>Hier</a:t>
            </a:r>
            <a:r>
              <a:rPr lang="de-DE" sz="1600">
                <a:solidFill>
                  <a:srgbClr val="000000"/>
                </a:solidFill>
                <a:latin typeface="Perpetua" pitchFamily="18" charset="0"/>
                <a:cs typeface="DejaVu Sans"/>
              </a:rPr>
              <a:t> eine Definition „Hassrede“, in englischer Sprache, von der UNC School of Law.</a:t>
            </a:r>
          </a:p>
          <a:p>
            <a:pPr>
              <a:spcAft>
                <a:spcPts val="600"/>
              </a:spcAft>
              <a:buSzPct val="25000"/>
            </a:pPr>
            <a:r>
              <a:rPr lang="de-DE" sz="1600">
                <a:solidFill>
                  <a:srgbClr val="000000"/>
                </a:solidFill>
                <a:latin typeface="Perpetua" pitchFamily="18" charset="0"/>
                <a:cs typeface="DejaVu Sans"/>
                <a:hlinkClick r:id="rId4"/>
              </a:rPr>
              <a:t>Hier</a:t>
            </a:r>
            <a:r>
              <a:rPr lang="de-DE" sz="1600">
                <a:solidFill>
                  <a:srgbClr val="000000"/>
                </a:solidFill>
                <a:latin typeface="Perpetua" pitchFamily="18" charset="0"/>
                <a:cs typeface="DejaVu Sans"/>
              </a:rPr>
              <a:t> die Wikipedia-Definition „Hassrede“.</a:t>
            </a:r>
          </a:p>
          <a:p>
            <a:pPr>
              <a:spcAft>
                <a:spcPts val="600"/>
              </a:spcAft>
              <a:buSzPct val="25000"/>
            </a:pPr>
            <a:r>
              <a:rPr lang="de-DE" sz="1600">
                <a:solidFill>
                  <a:srgbClr val="000000"/>
                </a:solidFill>
                <a:latin typeface="Perpetua" pitchFamily="18" charset="0"/>
                <a:cs typeface="DejaVu Sans"/>
                <a:hlinkClick r:id="rId5"/>
              </a:rPr>
              <a:t>Hier</a:t>
            </a:r>
            <a:r>
              <a:rPr lang="de-DE" sz="1600">
                <a:solidFill>
                  <a:srgbClr val="000000"/>
                </a:solidFill>
                <a:latin typeface="Perpetua" pitchFamily="18" charset="0"/>
                <a:cs typeface="DejaVu Sans"/>
              </a:rPr>
              <a:t> die Wikipedia-Definition „Shitstorm“. </a:t>
            </a:r>
            <a:endParaRPr lang="de-DE" sz="1600">
              <a:cs typeface="DejaVu Sans"/>
            </a:endParaRPr>
          </a:p>
          <a:p>
            <a:pPr>
              <a:spcAft>
                <a:spcPts val="600"/>
              </a:spcAft>
              <a:buSzPct val="25000"/>
            </a:pPr>
            <a:r>
              <a:rPr lang="de-DE" sz="1600">
                <a:solidFill>
                  <a:srgbClr val="000000"/>
                </a:solidFill>
                <a:latin typeface="Perpetua" pitchFamily="18" charset="0"/>
                <a:cs typeface="DejaVu Sans"/>
                <a:hlinkClick r:id="rId6"/>
              </a:rPr>
              <a:t>Hier</a:t>
            </a:r>
            <a:r>
              <a:rPr lang="de-DE" sz="1600">
                <a:solidFill>
                  <a:srgbClr val="000000"/>
                </a:solidFill>
                <a:latin typeface="Perpetua" pitchFamily="18" charset="0"/>
                <a:cs typeface="DejaVu Sans"/>
              </a:rPr>
              <a:t> die Seite </a:t>
            </a:r>
            <a:r>
              <a:rPr lang="de-DE" sz="1600">
                <a:solidFill>
                  <a:srgbClr val="000000"/>
                </a:solidFill>
                <a:latin typeface="Perpetua" pitchFamily="18" charset="0"/>
              </a:rPr>
              <a:t>Stoppt-Hasspropaganda.de </a:t>
            </a:r>
            <a:r>
              <a:rPr lang="de-DE" sz="1600">
                <a:solidFill>
                  <a:srgbClr val="000000"/>
                </a:solidFill>
                <a:latin typeface="Perpetua" pitchFamily="18" charset="0"/>
                <a:cs typeface="DejaVu Sans"/>
              </a:rPr>
              <a:t>zu „Was ist Hasspropaganda?“</a:t>
            </a:r>
          </a:p>
          <a:p>
            <a:pPr>
              <a:spcAft>
                <a:spcPts val="600"/>
              </a:spcAft>
              <a:buSzPct val="25000"/>
            </a:pPr>
            <a:r>
              <a:rPr lang="de-DE" sz="1600">
                <a:solidFill>
                  <a:srgbClr val="000000"/>
                </a:solidFill>
                <a:latin typeface="Perpetua" pitchFamily="18" charset="0"/>
                <a:cs typeface="DejaVu Sans"/>
                <a:hlinkClick r:id="rId7"/>
              </a:rPr>
              <a:t>Hier</a:t>
            </a:r>
            <a:r>
              <a:rPr lang="de-DE" sz="1600">
                <a:solidFill>
                  <a:srgbClr val="000000"/>
                </a:solidFill>
                <a:latin typeface="Perpetua" pitchFamily="18" charset="0"/>
                <a:cs typeface="DejaVu Sans"/>
              </a:rPr>
              <a:t> erläutert socialmediafacts.net, was unter „Shitstorm“ zu verstehen ist.</a:t>
            </a:r>
          </a:p>
          <a:p>
            <a:pPr>
              <a:spcAft>
                <a:spcPts val="600"/>
              </a:spcAft>
              <a:buSzPct val="25000"/>
            </a:pPr>
            <a:r>
              <a:rPr lang="de-DE" sz="1600">
                <a:solidFill>
                  <a:srgbClr val="000000"/>
                </a:solidFill>
                <a:latin typeface="Perpetua" pitchFamily="18" charset="0"/>
                <a:cs typeface="DejaVu Sans"/>
                <a:hlinkClick r:id="rId8"/>
              </a:rPr>
              <a:t>Hier</a:t>
            </a:r>
            <a:r>
              <a:rPr lang="de-DE" sz="1600">
                <a:solidFill>
                  <a:srgbClr val="000000"/>
                </a:solidFill>
                <a:latin typeface="Perpetua" pitchFamily="18" charset="0"/>
                <a:cs typeface="DejaVu Sans"/>
              </a:rPr>
              <a:t> eine Erklärung dazu, was „Trolle” sind, auf dontfeedthetroll.de.</a:t>
            </a:r>
          </a:p>
          <a:p>
            <a:pPr>
              <a:spcAft>
                <a:spcPts val="600"/>
              </a:spcAft>
              <a:buSzPct val="25000"/>
            </a:pPr>
            <a:r>
              <a:rPr lang="de-DE" sz="1600">
                <a:solidFill>
                  <a:srgbClr val="000000"/>
                </a:solidFill>
                <a:latin typeface="Perpetua" pitchFamily="18" charset="0"/>
                <a:cs typeface="DejaVu Sans"/>
                <a:hlinkClick r:id="rId9"/>
              </a:rPr>
              <a:t>Hier </a:t>
            </a:r>
            <a:r>
              <a:rPr lang="de-DE" sz="1600">
                <a:solidFill>
                  <a:srgbClr val="000000"/>
                </a:solidFill>
                <a:latin typeface="Perpetua" pitchFamily="18" charset="0"/>
                <a:cs typeface="DejaVu Sans"/>
              </a:rPr>
              <a:t>eine Definition von „Cybermobbing“ von Klicksafe.de.</a:t>
            </a:r>
            <a:endParaRPr lang="de-DE">
              <a:cs typeface="DejaVu Sans"/>
            </a:endParaRPr>
          </a:p>
          <a:p>
            <a:endParaRPr lang="de-DE">
              <a:cs typeface="DejaVu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TextShape 1"/>
          <p:cNvSpPr txBox="1"/>
          <p:nvPr/>
        </p:nvSpPr>
        <p:spPr>
          <a:xfrm>
            <a:off x="869950" y="1906588"/>
            <a:ext cx="7772400" cy="925512"/>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Einstieg zu Online Hate Speech</a:t>
            </a:r>
            <a:endParaRPr lang="de-DE" sz="1050" dirty="0">
              <a:solidFill>
                <a:srgbClr val="1F497D">
                  <a:lumMod val="60000"/>
                  <a:lumOff val="40000"/>
                </a:srgbClr>
              </a:solidFill>
              <a:latin typeface="+mn-lt"/>
              <a:ea typeface="+mn-ea"/>
              <a:cs typeface="+mn-cs"/>
            </a:endParaRPr>
          </a:p>
        </p:txBody>
      </p:sp>
      <p:sp>
        <p:nvSpPr>
          <p:cNvPr id="62466" name="TextShape 2"/>
          <p:cNvSpPr txBox="1">
            <a:spLocks noChangeArrowheads="1"/>
          </p:cNvSpPr>
          <p:nvPr/>
        </p:nvSpPr>
        <p:spPr bwMode="auto">
          <a:xfrm>
            <a:off x="869950" y="2951163"/>
            <a:ext cx="7786688" cy="1825625"/>
          </a:xfrm>
          <a:prstGeom prst="rect">
            <a:avLst/>
          </a:prstGeom>
          <a:noFill/>
          <a:ln w="9525">
            <a:noFill/>
            <a:miter lim="800000"/>
            <a:headEnd/>
            <a:tailEnd/>
          </a:ln>
        </p:spPr>
        <p:txBody>
          <a:bodyPr lIns="90000" tIns="45000" rIns="90000" bIns="45000"/>
          <a:lstStyle/>
          <a:p>
            <a:pPr>
              <a:buSzPct val="25000"/>
            </a:pPr>
            <a:r>
              <a:rPr lang="de-DE" sz="2000" dirty="0">
                <a:solidFill>
                  <a:srgbClr val="000000"/>
                </a:solidFill>
                <a:latin typeface="Perpetua" pitchFamily="18" charset="0"/>
                <a:cs typeface="DejaVu Sans"/>
                <a:hlinkClick r:id="rId2"/>
              </a:rPr>
              <a:t>Hier</a:t>
            </a:r>
            <a:r>
              <a:rPr lang="de-DE" sz="2000" dirty="0">
                <a:solidFill>
                  <a:srgbClr val="000000"/>
                </a:solidFill>
                <a:latin typeface="Perpetua" pitchFamily="18" charset="0"/>
                <a:cs typeface="DejaVu Sans"/>
              </a:rPr>
              <a:t>: Ein Artikel der </a:t>
            </a:r>
            <a:r>
              <a:rPr lang="de-DE" sz="2000" dirty="0" err="1">
                <a:solidFill>
                  <a:srgbClr val="000000"/>
                </a:solidFill>
                <a:latin typeface="Perpetua" pitchFamily="18" charset="0"/>
                <a:cs typeface="DejaVu Sans"/>
              </a:rPr>
              <a:t>ZeitOnline</a:t>
            </a:r>
            <a:r>
              <a:rPr lang="de-DE" sz="2000" dirty="0">
                <a:solidFill>
                  <a:srgbClr val="000000"/>
                </a:solidFill>
                <a:latin typeface="Perpetua" pitchFamily="18" charset="0"/>
                <a:cs typeface="DejaVu Sans"/>
              </a:rPr>
              <a:t> zum Thema „Europarat warnt vor Zunahme von Hassreden im Internet“.</a:t>
            </a:r>
          </a:p>
          <a:p>
            <a:pPr>
              <a:buSzPct val="25000"/>
            </a:pPr>
            <a:endParaRPr lang="de-DE" sz="2000" dirty="0">
              <a:solidFill>
                <a:srgbClr val="000000"/>
              </a:solidFill>
              <a:latin typeface="Perpetua" pitchFamily="18" charset="0"/>
              <a:cs typeface="DejaVu Sans"/>
              <a:hlinkClick r:id="rId3"/>
            </a:endParaRPr>
          </a:p>
          <a:p>
            <a:pPr>
              <a:buSzPct val="25000"/>
            </a:pPr>
            <a:r>
              <a:rPr lang="de-DE" sz="2000" dirty="0">
                <a:solidFill>
                  <a:srgbClr val="000000"/>
                </a:solidFill>
                <a:latin typeface="Perpetua" pitchFamily="18" charset="0"/>
                <a:cs typeface="DejaVu Sans"/>
                <a:hlinkClick r:id="rId3"/>
              </a:rPr>
              <a:t>Hier</a:t>
            </a:r>
            <a:r>
              <a:rPr lang="de-DE" sz="2000" dirty="0">
                <a:solidFill>
                  <a:srgbClr val="000000"/>
                </a:solidFill>
                <a:latin typeface="Perpetua" pitchFamily="18" charset="0"/>
                <a:cs typeface="DejaVu Sans"/>
              </a:rPr>
              <a:t>: Ein Zapp-Beitrag zum Thema Hass-</a:t>
            </a:r>
            <a:r>
              <a:rPr lang="de-DE" sz="2000" dirty="0" err="1">
                <a:solidFill>
                  <a:srgbClr val="000000"/>
                </a:solidFill>
                <a:latin typeface="Perpetua" pitchFamily="18" charset="0"/>
                <a:cs typeface="DejaVu Sans"/>
              </a:rPr>
              <a:t>Postings</a:t>
            </a:r>
            <a:r>
              <a:rPr lang="de-DE" sz="2000" dirty="0">
                <a:solidFill>
                  <a:srgbClr val="000000"/>
                </a:solidFill>
                <a:latin typeface="Perpetua" pitchFamily="18" charset="0"/>
                <a:cs typeface="DejaVu Sans"/>
              </a:rPr>
              <a:t>.</a:t>
            </a:r>
          </a:p>
          <a:p>
            <a:pPr>
              <a:buSzPct val="25000"/>
            </a:pPr>
            <a:endParaRPr lang="de-DE" sz="2000" dirty="0">
              <a:solidFill>
                <a:srgbClr val="000000"/>
              </a:solidFill>
              <a:latin typeface="Perpetua" pitchFamily="18" charset="0"/>
              <a:cs typeface="DejaVu Sans"/>
            </a:endParaRPr>
          </a:p>
          <a:p>
            <a:pPr>
              <a:buSzPct val="25000"/>
            </a:pPr>
            <a:r>
              <a:rPr lang="de-DE" sz="2000" dirty="0">
                <a:solidFill>
                  <a:srgbClr val="000000"/>
                </a:solidFill>
                <a:latin typeface="Perpetua" pitchFamily="18" charset="0"/>
                <a:cs typeface="DejaVu Sans"/>
                <a:hlinkClick r:id="rId4"/>
              </a:rPr>
              <a:t>Hier</a:t>
            </a:r>
            <a:r>
              <a:rPr lang="de-DE" sz="2000" dirty="0">
                <a:solidFill>
                  <a:srgbClr val="000000"/>
                </a:solidFill>
                <a:latin typeface="Perpetua" pitchFamily="18" charset="0"/>
                <a:cs typeface="DejaVu Sans"/>
              </a:rPr>
              <a:t>: Der Beitrag „Was tun gegen den Hass im Netz?“ vom Bayerischen Rundfunk.</a:t>
            </a:r>
            <a:endParaRPr lang="de-DE" sz="2000" dirty="0">
              <a:cs typeface="DejaVu Sans"/>
            </a:endParaRPr>
          </a:p>
          <a:p>
            <a:endParaRPr lang="de-DE" dirty="0">
              <a:cs typeface="DejaVu Sans"/>
            </a:endParaRPr>
          </a:p>
          <a:p>
            <a:endParaRPr lang="de-DE" dirty="0">
              <a:cs typeface="DejaVu Sans"/>
            </a:endParaRPr>
          </a:p>
          <a:p>
            <a:endParaRPr lang="de-DE" dirty="0">
              <a:cs typeface="DejaVu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Shape 2"/>
          <p:cNvSpPr txBox="1">
            <a:spLocks noChangeArrowheads="1"/>
          </p:cNvSpPr>
          <p:nvPr/>
        </p:nvSpPr>
        <p:spPr bwMode="auto">
          <a:xfrm>
            <a:off x="838200" y="1876425"/>
            <a:ext cx="7786688" cy="2595563"/>
          </a:xfrm>
          <a:prstGeom prst="rect">
            <a:avLst/>
          </a:prstGeom>
          <a:noFill/>
          <a:ln w="9525">
            <a:noFill/>
            <a:miter lim="800000"/>
            <a:headEnd/>
            <a:tailEnd/>
          </a:ln>
        </p:spPr>
        <p:txBody>
          <a:bodyPr lIns="90000" tIns="45000" rIns="90000" bIns="45000"/>
          <a:lstStyle/>
          <a:p>
            <a:pPr>
              <a:buSzPct val="25000"/>
            </a:pPr>
            <a:r>
              <a:rPr lang="de-DE" sz="1400" dirty="0">
                <a:solidFill>
                  <a:srgbClr val="000000"/>
                </a:solidFill>
                <a:latin typeface="Perpetua" pitchFamily="18" charset="0"/>
                <a:cs typeface="DejaVu Sans"/>
              </a:rPr>
              <a:t>Ein Beispiel für Online Hate Speech ist der sogenannte „Kopftuch-Shitstorm“ gegen </a:t>
            </a:r>
            <a:r>
              <a:rPr lang="de-DE" sz="1400" dirty="0" err="1">
                <a:solidFill>
                  <a:srgbClr val="000000"/>
                </a:solidFill>
                <a:latin typeface="Perpetua" pitchFamily="18" charset="0"/>
                <a:cs typeface="DejaVu Sans"/>
              </a:rPr>
              <a:t>Sila</a:t>
            </a:r>
            <a:r>
              <a:rPr lang="de-DE" sz="1400" dirty="0">
                <a:solidFill>
                  <a:srgbClr val="000000"/>
                </a:solidFill>
                <a:latin typeface="Perpetua" pitchFamily="18" charset="0"/>
                <a:cs typeface="DejaVu Sans"/>
              </a:rPr>
              <a:t> Sahin. Die Berichterstattung auf stern.de finden Sie </a:t>
            </a:r>
            <a:r>
              <a:rPr lang="de-DE" sz="1400" dirty="0">
                <a:solidFill>
                  <a:srgbClr val="000000"/>
                </a:solidFill>
                <a:latin typeface="Perpetua" pitchFamily="18" charset="0"/>
                <a:cs typeface="DejaVu Sans"/>
                <a:hlinkClick r:id="rId2"/>
              </a:rPr>
              <a:t>hier</a:t>
            </a:r>
            <a:r>
              <a:rPr lang="de-DE" sz="1400" dirty="0">
                <a:solidFill>
                  <a:srgbClr val="000000"/>
                </a:solidFill>
                <a:latin typeface="Perpetua" pitchFamily="18" charset="0"/>
                <a:cs typeface="DejaVu Sans"/>
              </a:rPr>
              <a:t>. </a:t>
            </a:r>
          </a:p>
          <a:p>
            <a:pPr>
              <a:buSzPct val="25000"/>
            </a:pPr>
            <a:endParaRPr lang="de-DE" sz="1400" dirty="0">
              <a:solidFill>
                <a:srgbClr val="000000"/>
              </a:solidFill>
              <a:latin typeface="Perpetua" pitchFamily="18" charset="0"/>
              <a:cs typeface="DejaVu Sans"/>
            </a:endParaRPr>
          </a:p>
          <a:p>
            <a:pPr>
              <a:buSzPct val="25000"/>
            </a:pPr>
            <a:r>
              <a:rPr lang="de-DE" sz="1400" b="1" dirty="0">
                <a:solidFill>
                  <a:srgbClr val="000000"/>
                </a:solidFill>
                <a:latin typeface="Perpetua" pitchFamily="18" charset="0"/>
                <a:cs typeface="DejaVu Sans"/>
              </a:rPr>
              <a:t>Kurzbeschreibung</a:t>
            </a:r>
            <a:r>
              <a:rPr lang="de-DE" sz="1400" dirty="0">
                <a:solidFill>
                  <a:srgbClr val="000000"/>
                </a:solidFill>
                <a:latin typeface="Perpetua" pitchFamily="18" charset="0"/>
                <a:cs typeface="DejaVu Sans"/>
              </a:rPr>
              <a:t>: </a:t>
            </a:r>
          </a:p>
          <a:p>
            <a:pPr>
              <a:buSzPct val="25000"/>
            </a:pPr>
            <a:r>
              <a:rPr lang="de-DE" sz="1400" dirty="0" err="1">
                <a:solidFill>
                  <a:srgbClr val="000000"/>
                </a:solidFill>
                <a:latin typeface="Perpetua" pitchFamily="18" charset="0"/>
                <a:cs typeface="DejaVu Sans"/>
              </a:rPr>
              <a:t>Sila</a:t>
            </a:r>
            <a:r>
              <a:rPr lang="de-DE" sz="1400" dirty="0">
                <a:solidFill>
                  <a:srgbClr val="000000"/>
                </a:solidFill>
                <a:latin typeface="Perpetua" pitchFamily="18" charset="0"/>
                <a:cs typeface="DejaVu Sans"/>
              </a:rPr>
              <a:t> Sahin, eine deutsch-türkische Schauspielerin, wurde 2014 Opfer von Hate Speech. Für eine Rolle in der TV-Serie „Lindenstraße“ trug sie ein Kopftuch und teilte ein Selfie in ihrem Kostüm mit ihren Instagram-</a:t>
            </a:r>
            <a:r>
              <a:rPr lang="de-DE" sz="1400" dirty="0" err="1">
                <a:solidFill>
                  <a:srgbClr val="000000"/>
                </a:solidFill>
                <a:latin typeface="Perpetua" pitchFamily="18" charset="0"/>
                <a:cs typeface="DejaVu Sans"/>
              </a:rPr>
              <a:t>Followern</a:t>
            </a:r>
            <a:r>
              <a:rPr lang="de-DE" sz="1400" dirty="0">
                <a:solidFill>
                  <a:srgbClr val="000000"/>
                </a:solidFill>
                <a:latin typeface="Perpetua" pitchFamily="18" charset="0"/>
                <a:cs typeface="DejaVu Sans"/>
              </a:rPr>
              <a:t>. Das Bild löste viele Hasskommentare aus. Viele User bezogen ihren Kommentar auch auf Fotos von Sahin im Magazin des Playboys, die vier Jahre vorher veröffentlicht wurden. Ihr wurde z.B. vorgeworfen, dass sie erst Nacktfotos machen ließe und sich nun als gläubige Muslimin ausgebe. Die </a:t>
            </a:r>
            <a:r>
              <a:rPr lang="de-DE" sz="1400" dirty="0" err="1">
                <a:solidFill>
                  <a:srgbClr val="000000"/>
                </a:solidFill>
                <a:latin typeface="Perpetua" pitchFamily="18" charset="0"/>
                <a:cs typeface="DejaVu Sans"/>
              </a:rPr>
              <a:t>Hater</a:t>
            </a:r>
            <a:r>
              <a:rPr lang="de-DE" sz="1400" dirty="0">
                <a:solidFill>
                  <a:srgbClr val="000000"/>
                </a:solidFill>
                <a:latin typeface="Perpetua" pitchFamily="18" charset="0"/>
                <a:cs typeface="DejaVu Sans"/>
              </a:rPr>
              <a:t> unterschieden hier also nicht zwischen der Schauspielerin </a:t>
            </a:r>
            <a:r>
              <a:rPr lang="de-DE" sz="1400" dirty="0" err="1">
                <a:solidFill>
                  <a:srgbClr val="000000"/>
                </a:solidFill>
                <a:latin typeface="Perpetua" pitchFamily="18" charset="0"/>
                <a:cs typeface="DejaVu Sans"/>
              </a:rPr>
              <a:t>Sila</a:t>
            </a:r>
            <a:r>
              <a:rPr lang="de-DE" sz="1400" dirty="0">
                <a:solidFill>
                  <a:srgbClr val="000000"/>
                </a:solidFill>
                <a:latin typeface="Perpetua" pitchFamily="18" charset="0"/>
                <a:cs typeface="DejaVu Sans"/>
              </a:rPr>
              <a:t> Sahin und ihrer Rolle in der TV-Serie. Dies sind einige der Kommentare, die unter dem Originalpost zu lesen waren: </a:t>
            </a:r>
            <a:endParaRPr lang="de-DE" sz="1400" dirty="0">
              <a:cs typeface="DejaVu Sans"/>
            </a:endParaRPr>
          </a:p>
        </p:txBody>
      </p:sp>
      <p:pic>
        <p:nvPicPr>
          <p:cNvPr id="8" name="Grafik 7"/>
          <p:cNvPicPr>
            <a:picLocks noChangeAspect="1"/>
          </p:cNvPicPr>
          <p:nvPr/>
        </p:nvPicPr>
        <p:blipFill rotWithShape="1">
          <a:blip r:embed="rId3"/>
          <a:srcRect l="60319" t="43768" r="10695" b="46522"/>
          <a:stretch/>
        </p:blipFill>
        <p:spPr>
          <a:xfrm>
            <a:off x="1019175" y="4760913"/>
            <a:ext cx="2484438" cy="665162"/>
          </a:xfrm>
          <a:prstGeom prst="rect">
            <a:avLst/>
          </a:prstGeom>
          <a:ln>
            <a:noFill/>
          </a:ln>
          <a:effectLst>
            <a:outerShdw blurRad="292100" dist="139700" dir="2700000" algn="tl" rotWithShape="0">
              <a:srgbClr val="333333">
                <a:alpha val="65000"/>
              </a:srgbClr>
            </a:outerShdw>
          </a:effectLst>
        </p:spPr>
      </p:pic>
      <p:sp>
        <p:nvSpPr>
          <p:cNvPr id="10" name="TextShape 1"/>
          <p:cNvSpPr txBox="1"/>
          <p:nvPr/>
        </p:nvSpPr>
        <p:spPr>
          <a:xfrm>
            <a:off x="852488" y="950913"/>
            <a:ext cx="7772400" cy="925512"/>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Einstieg</a:t>
            </a:r>
            <a:endParaRPr lang="de-DE" sz="1050" dirty="0">
              <a:solidFill>
                <a:srgbClr val="1F497D">
                  <a:lumMod val="60000"/>
                  <a:lumOff val="40000"/>
                </a:srgbClr>
              </a:solidFill>
              <a:latin typeface="+mn-lt"/>
              <a:ea typeface="+mn-ea"/>
              <a:cs typeface="+mn-cs"/>
            </a:endParaRPr>
          </a:p>
        </p:txBody>
      </p:sp>
      <p:sp>
        <p:nvSpPr>
          <p:cNvPr id="11" name="Rechteck 10"/>
          <p:cNvSpPr/>
          <p:nvPr/>
        </p:nvSpPr>
        <p:spPr>
          <a:xfrm>
            <a:off x="1019175" y="4808538"/>
            <a:ext cx="903288" cy="1285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63493" name="Grafik 11"/>
          <p:cNvPicPr>
            <a:picLocks noChangeAspect="1"/>
          </p:cNvPicPr>
          <p:nvPr/>
        </p:nvPicPr>
        <p:blipFill>
          <a:blip r:embed="rId4"/>
          <a:srcRect/>
          <a:stretch>
            <a:fillRect/>
          </a:stretch>
        </p:blipFill>
        <p:spPr bwMode="auto">
          <a:xfrm>
            <a:off x="1019175" y="5016500"/>
            <a:ext cx="925513" cy="152400"/>
          </a:xfrm>
          <a:prstGeom prst="rect">
            <a:avLst/>
          </a:prstGeom>
          <a:noFill/>
          <a:ln w="9525">
            <a:noFill/>
            <a:miter lim="800000"/>
            <a:headEnd/>
            <a:tailEnd/>
          </a:ln>
        </p:spPr>
      </p:pic>
      <p:pic>
        <p:nvPicPr>
          <p:cNvPr id="13" name="Grafik 12"/>
          <p:cNvPicPr>
            <a:picLocks noChangeAspect="1"/>
          </p:cNvPicPr>
          <p:nvPr/>
        </p:nvPicPr>
        <p:blipFill rotWithShape="1">
          <a:blip r:embed="rId5"/>
          <a:srcRect l="60435" t="46087" r="14754" b="39855"/>
          <a:stretch/>
        </p:blipFill>
        <p:spPr>
          <a:xfrm>
            <a:off x="3668713" y="4611688"/>
            <a:ext cx="2127250" cy="963612"/>
          </a:xfrm>
          <a:prstGeom prst="rect">
            <a:avLst/>
          </a:prstGeom>
          <a:ln>
            <a:noFill/>
          </a:ln>
          <a:effectLst>
            <a:outerShdw blurRad="292100" dist="139700" dir="2700000" algn="tl" rotWithShape="0">
              <a:srgbClr val="333333">
                <a:alpha val="65000"/>
              </a:srgbClr>
            </a:outerShdw>
          </a:effectLst>
        </p:spPr>
      </p:pic>
      <p:pic>
        <p:nvPicPr>
          <p:cNvPr id="63495" name="Grafik 13"/>
          <p:cNvPicPr>
            <a:picLocks noChangeAspect="1"/>
          </p:cNvPicPr>
          <p:nvPr/>
        </p:nvPicPr>
        <p:blipFill>
          <a:blip r:embed="rId4"/>
          <a:srcRect r="5688" b="-77406"/>
          <a:stretch>
            <a:fillRect/>
          </a:stretch>
        </p:blipFill>
        <p:spPr bwMode="auto">
          <a:xfrm>
            <a:off x="3668713" y="5057775"/>
            <a:ext cx="873125" cy="271463"/>
          </a:xfrm>
          <a:prstGeom prst="rect">
            <a:avLst/>
          </a:prstGeom>
          <a:noFill/>
          <a:ln w="9525">
            <a:noFill/>
            <a:miter lim="800000"/>
            <a:headEnd/>
            <a:tailEnd/>
          </a:ln>
        </p:spPr>
      </p:pic>
      <p:pic>
        <p:nvPicPr>
          <p:cNvPr id="63496" name="Grafik 14"/>
          <p:cNvPicPr>
            <a:picLocks noChangeAspect="1"/>
          </p:cNvPicPr>
          <p:nvPr/>
        </p:nvPicPr>
        <p:blipFill>
          <a:blip r:embed="rId6"/>
          <a:srcRect r="44217" b="1695"/>
          <a:stretch>
            <a:fillRect/>
          </a:stretch>
        </p:blipFill>
        <p:spPr bwMode="auto">
          <a:xfrm>
            <a:off x="3668713" y="4673600"/>
            <a:ext cx="515937" cy="263525"/>
          </a:xfrm>
          <a:prstGeom prst="rect">
            <a:avLst/>
          </a:prstGeom>
          <a:noFill/>
          <a:ln w="9525">
            <a:noFill/>
            <a:miter lim="800000"/>
            <a:headEnd/>
            <a:tailEnd/>
          </a:ln>
        </p:spPr>
      </p:pic>
      <p:pic>
        <p:nvPicPr>
          <p:cNvPr id="16" name="Grafik 15"/>
          <p:cNvPicPr>
            <a:picLocks noChangeAspect="1"/>
          </p:cNvPicPr>
          <p:nvPr/>
        </p:nvPicPr>
        <p:blipFill rotWithShape="1">
          <a:blip r:embed="rId7"/>
          <a:srcRect l="60319" t="44928" r="10580" b="46956"/>
          <a:stretch/>
        </p:blipFill>
        <p:spPr>
          <a:xfrm>
            <a:off x="5959475" y="4738688"/>
            <a:ext cx="2495550" cy="557212"/>
          </a:xfrm>
          <a:prstGeom prst="rect">
            <a:avLst/>
          </a:prstGeom>
          <a:ln>
            <a:noFill/>
          </a:ln>
          <a:effectLst>
            <a:outerShdw blurRad="292100" dist="139700" dir="2700000" algn="tl" rotWithShape="0">
              <a:srgbClr val="333333">
                <a:alpha val="65000"/>
              </a:srgbClr>
            </a:outerShdw>
          </a:effectLst>
        </p:spPr>
      </p:pic>
      <p:pic>
        <p:nvPicPr>
          <p:cNvPr id="63498" name="Grafik 16"/>
          <p:cNvPicPr>
            <a:picLocks noChangeAspect="1"/>
          </p:cNvPicPr>
          <p:nvPr/>
        </p:nvPicPr>
        <p:blipFill>
          <a:blip r:embed="rId6"/>
          <a:srcRect/>
          <a:stretch>
            <a:fillRect/>
          </a:stretch>
        </p:blipFill>
        <p:spPr bwMode="auto">
          <a:xfrm>
            <a:off x="5959475" y="4789488"/>
            <a:ext cx="581025" cy="2682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el 1"/>
          <p:cNvSpPr>
            <a:spLocks noGrp="1"/>
          </p:cNvSpPr>
          <p:nvPr>
            <p:ph type="title"/>
          </p:nvPr>
        </p:nvSpPr>
        <p:spPr>
          <a:xfrm>
            <a:off x="812800" y="1092200"/>
            <a:ext cx="7772400" cy="927100"/>
          </a:xfrm>
        </p:spPr>
        <p:txBody>
          <a:bodyPr/>
          <a:lstStyle/>
          <a:p>
            <a:r>
              <a:rPr lang="de-DE" sz="3600" dirty="0" err="1">
                <a:latin typeface="Franklin Gothic Book" pitchFamily="34" charset="0"/>
              </a:rPr>
              <a:t>Sila</a:t>
            </a:r>
            <a:r>
              <a:rPr lang="de-DE" sz="3600" dirty="0">
                <a:latin typeface="Franklin Gothic Book" pitchFamily="34" charset="0"/>
              </a:rPr>
              <a:t> Sahin Shitstorm</a:t>
            </a:r>
            <a:br>
              <a:rPr lang="de-DE" sz="3600" dirty="0">
                <a:latin typeface="Franklin Gothic Book" pitchFamily="34" charset="0"/>
              </a:rPr>
            </a:br>
            <a:r>
              <a:rPr lang="de-DE" sz="1800" dirty="0">
                <a:latin typeface="Franklin Gothic Book" pitchFamily="34" charset="0"/>
              </a:rPr>
              <a:t>Chronologischer Ablauf</a:t>
            </a:r>
            <a:endParaRPr lang="de-DE" dirty="0">
              <a:latin typeface="Franklin Gothic Book" pitchFamily="34" charset="0"/>
            </a:endParaRPr>
          </a:p>
        </p:txBody>
      </p:sp>
      <p:sp>
        <p:nvSpPr>
          <p:cNvPr id="64514" name="Textfeld 4"/>
          <p:cNvSpPr txBox="1">
            <a:spLocks noChangeArrowheads="1"/>
          </p:cNvSpPr>
          <p:nvPr/>
        </p:nvSpPr>
        <p:spPr bwMode="auto">
          <a:xfrm>
            <a:off x="4294188" y="2225675"/>
            <a:ext cx="3159125" cy="1200329"/>
          </a:xfrm>
          <a:prstGeom prst="rect">
            <a:avLst/>
          </a:prstGeom>
          <a:noFill/>
          <a:ln w="9525">
            <a:noFill/>
            <a:miter lim="800000"/>
            <a:headEnd/>
            <a:tailEnd/>
          </a:ln>
        </p:spPr>
        <p:txBody>
          <a:bodyPr>
            <a:spAutoFit/>
          </a:bodyPr>
          <a:lstStyle/>
          <a:p>
            <a:r>
              <a:rPr lang="de-DE" dirty="0">
                <a:latin typeface="Perpetua" pitchFamily="18" charset="0"/>
                <a:cs typeface="DejaVu Sans"/>
              </a:rPr>
              <a:t>1. </a:t>
            </a:r>
            <a:r>
              <a:rPr lang="de-DE" dirty="0">
                <a:latin typeface="Perpetua" pitchFamily="18" charset="0"/>
                <a:cs typeface="DejaVu Sans"/>
                <a:hlinkClick r:id="rId2"/>
              </a:rPr>
              <a:t>Hier</a:t>
            </a:r>
            <a:r>
              <a:rPr lang="de-DE" dirty="0">
                <a:latin typeface="Perpetua" pitchFamily="18" charset="0"/>
                <a:cs typeface="DejaVu Sans"/>
              </a:rPr>
              <a:t> finden Sie einen von vielen Artikeln zum Original-Post von </a:t>
            </a:r>
            <a:br>
              <a:rPr lang="de-DE" dirty="0">
                <a:latin typeface="Perpetua" pitchFamily="18" charset="0"/>
                <a:cs typeface="DejaVu Sans"/>
              </a:rPr>
            </a:br>
            <a:r>
              <a:rPr lang="de-DE" dirty="0" err="1">
                <a:latin typeface="Perpetua" pitchFamily="18" charset="0"/>
                <a:cs typeface="DejaVu Sans"/>
              </a:rPr>
              <a:t>Sila</a:t>
            </a:r>
            <a:r>
              <a:rPr lang="de-DE" dirty="0">
                <a:latin typeface="Perpetua" pitchFamily="18" charset="0"/>
                <a:cs typeface="DejaVu Sans"/>
              </a:rPr>
              <a:t> Sahin.</a:t>
            </a:r>
          </a:p>
        </p:txBody>
      </p:sp>
      <p:sp>
        <p:nvSpPr>
          <p:cNvPr id="64515" name="Textfeld 5"/>
          <p:cNvSpPr txBox="1">
            <a:spLocks noChangeArrowheads="1"/>
          </p:cNvSpPr>
          <p:nvPr/>
        </p:nvSpPr>
        <p:spPr bwMode="auto">
          <a:xfrm>
            <a:off x="4294187" y="3274668"/>
            <a:ext cx="3260725" cy="915988"/>
          </a:xfrm>
          <a:prstGeom prst="rect">
            <a:avLst/>
          </a:prstGeom>
          <a:noFill/>
          <a:ln w="9525">
            <a:noFill/>
            <a:miter lim="800000"/>
            <a:headEnd/>
            <a:tailEnd/>
          </a:ln>
        </p:spPr>
        <p:txBody>
          <a:bodyPr>
            <a:spAutoFit/>
          </a:bodyPr>
          <a:lstStyle/>
          <a:p>
            <a:r>
              <a:rPr lang="de-DE" dirty="0">
                <a:latin typeface="Perpetua" pitchFamily="18" charset="0"/>
                <a:cs typeface="DejaVu Sans"/>
              </a:rPr>
              <a:t>2. </a:t>
            </a:r>
            <a:r>
              <a:rPr lang="de-DE" dirty="0">
                <a:latin typeface="Perpetua" pitchFamily="18" charset="0"/>
                <a:cs typeface="DejaVu Sans"/>
                <a:hlinkClick r:id="rId3"/>
              </a:rPr>
              <a:t>Hier</a:t>
            </a:r>
            <a:r>
              <a:rPr lang="de-DE" dirty="0">
                <a:latin typeface="Perpetua" pitchFamily="18" charset="0"/>
                <a:cs typeface="DejaVu Sans"/>
              </a:rPr>
              <a:t> finden Sie </a:t>
            </a:r>
            <a:r>
              <a:rPr lang="de-DE" dirty="0" err="1">
                <a:latin typeface="Perpetua" pitchFamily="18" charset="0"/>
                <a:cs typeface="DejaVu Sans"/>
              </a:rPr>
              <a:t>Sila</a:t>
            </a:r>
            <a:r>
              <a:rPr lang="de-DE" dirty="0">
                <a:latin typeface="Perpetua" pitchFamily="18" charset="0"/>
                <a:cs typeface="DejaVu Sans"/>
              </a:rPr>
              <a:t> Sahins Reaktion auf den Shitstorm in einem Artikel von „The </a:t>
            </a:r>
            <a:r>
              <a:rPr lang="de-DE" dirty="0" err="1">
                <a:latin typeface="Perpetua" pitchFamily="18" charset="0"/>
                <a:cs typeface="DejaVu Sans"/>
              </a:rPr>
              <a:t>Huffington</a:t>
            </a:r>
            <a:r>
              <a:rPr lang="de-DE" dirty="0">
                <a:latin typeface="Perpetua" pitchFamily="18" charset="0"/>
                <a:cs typeface="DejaVu Sans"/>
              </a:rPr>
              <a:t> Post“.  </a:t>
            </a:r>
          </a:p>
        </p:txBody>
      </p:sp>
      <p:pic>
        <p:nvPicPr>
          <p:cNvPr id="64516" name="Grafik 2"/>
          <p:cNvPicPr>
            <a:picLocks noChangeAspect="1"/>
          </p:cNvPicPr>
          <p:nvPr/>
        </p:nvPicPr>
        <p:blipFill>
          <a:blip r:embed="rId4"/>
          <a:srcRect/>
          <a:stretch>
            <a:fillRect/>
          </a:stretch>
        </p:blipFill>
        <p:spPr bwMode="auto">
          <a:xfrm>
            <a:off x="992188" y="2170113"/>
            <a:ext cx="3073400" cy="1839912"/>
          </a:xfrm>
          <a:prstGeom prst="rect">
            <a:avLst/>
          </a:prstGeom>
          <a:noFill/>
          <a:ln w="9525">
            <a:noFill/>
            <a:miter lim="800000"/>
            <a:headEnd/>
            <a:tailEnd/>
          </a:ln>
        </p:spPr>
      </p:pic>
      <p:sp>
        <p:nvSpPr>
          <p:cNvPr id="64517" name="Textfeld 8"/>
          <p:cNvSpPr txBox="1">
            <a:spLocks noChangeArrowheads="1"/>
          </p:cNvSpPr>
          <p:nvPr/>
        </p:nvSpPr>
        <p:spPr bwMode="auto">
          <a:xfrm>
            <a:off x="4294188" y="4381501"/>
            <a:ext cx="3260725" cy="915987"/>
          </a:xfrm>
          <a:prstGeom prst="rect">
            <a:avLst/>
          </a:prstGeom>
          <a:noFill/>
          <a:ln w="9525">
            <a:noFill/>
            <a:miter lim="800000"/>
            <a:headEnd/>
            <a:tailEnd/>
          </a:ln>
        </p:spPr>
        <p:txBody>
          <a:bodyPr>
            <a:spAutoFit/>
          </a:bodyPr>
          <a:lstStyle/>
          <a:p>
            <a:r>
              <a:rPr lang="de-DE" dirty="0">
                <a:latin typeface="Perpetua" pitchFamily="18" charset="0"/>
                <a:cs typeface="DejaVu Sans"/>
              </a:rPr>
              <a:t>3. Dieses Bild postete </a:t>
            </a:r>
            <a:r>
              <a:rPr lang="de-DE" dirty="0" err="1">
                <a:latin typeface="Perpetua" pitchFamily="18" charset="0"/>
                <a:cs typeface="DejaVu Sans"/>
              </a:rPr>
              <a:t>Sila</a:t>
            </a:r>
            <a:r>
              <a:rPr lang="de-DE" dirty="0">
                <a:latin typeface="Perpetua" pitchFamily="18" charset="0"/>
                <a:cs typeface="DejaVu Sans"/>
              </a:rPr>
              <a:t> Sahin anschließend auf ihrem Instagram Account.</a:t>
            </a:r>
          </a:p>
        </p:txBody>
      </p:sp>
      <p:pic>
        <p:nvPicPr>
          <p:cNvPr id="64518" name="Grafik 9"/>
          <p:cNvPicPr>
            <a:picLocks noChangeAspect="1"/>
          </p:cNvPicPr>
          <p:nvPr/>
        </p:nvPicPr>
        <p:blipFill>
          <a:blip r:embed="rId5"/>
          <a:srcRect/>
          <a:stretch>
            <a:fillRect/>
          </a:stretch>
        </p:blipFill>
        <p:spPr bwMode="auto">
          <a:xfrm>
            <a:off x="1122363" y="4160838"/>
            <a:ext cx="2943225" cy="17272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TextShape 1"/>
          <p:cNvSpPr txBox="1"/>
          <p:nvPr/>
        </p:nvSpPr>
        <p:spPr>
          <a:xfrm>
            <a:off x="900113" y="1125538"/>
            <a:ext cx="7770812"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Wirkung</a:t>
            </a:r>
            <a:endParaRPr sz="2400" dirty="0">
              <a:solidFill>
                <a:schemeClr val="tx2">
                  <a:lumMod val="60000"/>
                  <a:lumOff val="40000"/>
                </a:schemeClr>
              </a:solidFill>
              <a:latin typeface="+mn-lt"/>
              <a:ea typeface="+mn-ea"/>
              <a:cs typeface="+mn-cs"/>
            </a:endParaRPr>
          </a:p>
        </p:txBody>
      </p:sp>
      <p:sp>
        <p:nvSpPr>
          <p:cNvPr id="65538" name="TextShape 2"/>
          <p:cNvSpPr txBox="1">
            <a:spLocks noChangeArrowheads="1"/>
          </p:cNvSpPr>
          <p:nvPr/>
        </p:nvSpPr>
        <p:spPr bwMode="auto">
          <a:xfrm>
            <a:off x="884238" y="2441575"/>
            <a:ext cx="7786687" cy="2466975"/>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Kommunikation im Netz hat eine Wirkung, die sehr verletzend sein kann.</a:t>
            </a:r>
            <a:endParaRPr lang="de-DE">
              <a:cs typeface="DejaVu Sans"/>
            </a:endParaRPr>
          </a:p>
          <a:p>
            <a:pPr>
              <a:buSzPct val="25000"/>
            </a:pPr>
            <a:r>
              <a:rPr lang="de-DE">
                <a:solidFill>
                  <a:srgbClr val="000000"/>
                </a:solidFill>
                <a:latin typeface="Perpetua" pitchFamily="18" charset="0"/>
                <a:cs typeface="DejaVu Sans"/>
              </a:rPr>
              <a:t>Klicksafe-Materialen zum Thema </a:t>
            </a:r>
            <a:r>
              <a:rPr lang="de-DE" b="1">
                <a:solidFill>
                  <a:srgbClr val="000000"/>
                </a:solidFill>
                <a:latin typeface="Perpetua" pitchFamily="18" charset="0"/>
                <a:cs typeface="DejaVu Sans"/>
              </a:rPr>
              <a:t>verletzendes Onlineverhalten </a:t>
            </a:r>
            <a:r>
              <a:rPr lang="de-DE">
                <a:solidFill>
                  <a:srgbClr val="000000"/>
                </a:solidFill>
                <a:latin typeface="Perpetua" pitchFamily="18" charset="0"/>
                <a:cs typeface="DejaVu Sans"/>
              </a:rPr>
              <a:t>gibt es </a:t>
            </a:r>
            <a:r>
              <a:rPr lang="de-DE">
                <a:solidFill>
                  <a:srgbClr val="000000"/>
                </a:solidFill>
                <a:latin typeface="Perpetua" pitchFamily="18" charset="0"/>
                <a:cs typeface="DejaVu Sans"/>
                <a:hlinkClick r:id="rId2"/>
              </a:rPr>
              <a:t>hier</a:t>
            </a:r>
            <a:r>
              <a:rPr lang="de-DE">
                <a:solidFill>
                  <a:srgbClr val="000000"/>
                </a:solidFill>
                <a:latin typeface="Perpetua" pitchFamily="18" charset="0"/>
                <a:cs typeface="DejaVu Sans"/>
              </a:rPr>
              <a:t>.</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Weitere Informationen finden Sie </a:t>
            </a: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„Ethik macht klick“, ab S. 54 „Verletzendes Onlineverhalten“, vor allem zum Einstieg in das Thema für Trainer*innen; </a:t>
            </a:r>
            <a:endParaRPr lang="de-DE">
              <a:cs typeface="DejaVu Sans"/>
            </a:endParaRPr>
          </a:p>
          <a:p>
            <a:pPr>
              <a:buSzPct val="25000"/>
            </a:pPr>
            <a:r>
              <a:rPr lang="de-DE">
                <a:solidFill>
                  <a:srgbClr val="000000"/>
                </a:solidFill>
                <a:latin typeface="Perpetua" pitchFamily="18" charset="0"/>
                <a:cs typeface="DejaVu Sans"/>
              </a:rPr>
              <a:t>S. 72-90 bieten Arbeitsblätter zum thematischen Einstieg.</a:t>
            </a:r>
          </a:p>
          <a:p>
            <a:pPr>
              <a:buSzPct val="25000"/>
            </a:pPr>
            <a:endParaRPr lang="de-DE">
              <a:cs typeface="DejaVu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TextShape 1"/>
          <p:cNvSpPr txBox="1"/>
          <p:nvPr/>
        </p:nvSpPr>
        <p:spPr>
          <a:xfrm>
            <a:off x="798513" y="1373188"/>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Wirkung</a:t>
            </a:r>
            <a:endParaRPr lang="de-DE" dirty="0">
              <a:solidFill>
                <a:schemeClr val="tx2">
                  <a:lumMod val="60000"/>
                  <a:lumOff val="40000"/>
                </a:schemeClr>
              </a:solidFill>
              <a:latin typeface="+mn-lt"/>
              <a:ea typeface="+mn-ea"/>
              <a:cs typeface="+mn-cs"/>
            </a:endParaRPr>
          </a:p>
          <a:p>
            <a:pPr fontAlgn="auto">
              <a:spcBef>
                <a:spcPts val="0"/>
              </a:spcBef>
              <a:spcAft>
                <a:spcPts val="0"/>
              </a:spcAft>
              <a:defRPr/>
            </a:pPr>
            <a:endParaRPr dirty="0">
              <a:solidFill>
                <a:schemeClr val="tx2">
                  <a:lumMod val="60000"/>
                  <a:lumOff val="40000"/>
                </a:schemeClr>
              </a:solidFill>
              <a:latin typeface="+mn-lt"/>
              <a:ea typeface="+mn-ea"/>
              <a:cs typeface="+mn-cs"/>
            </a:endParaRPr>
          </a:p>
        </p:txBody>
      </p:sp>
      <p:sp>
        <p:nvSpPr>
          <p:cNvPr id="66562" name="TextShape 2"/>
          <p:cNvSpPr txBox="1">
            <a:spLocks noChangeArrowheads="1"/>
          </p:cNvSpPr>
          <p:nvPr/>
        </p:nvSpPr>
        <p:spPr bwMode="auto">
          <a:xfrm>
            <a:off x="847725" y="1828800"/>
            <a:ext cx="7307263" cy="3600450"/>
          </a:xfrm>
          <a:prstGeom prst="rect">
            <a:avLst/>
          </a:prstGeom>
          <a:noFill/>
          <a:ln w="9525">
            <a:noFill/>
            <a:miter lim="800000"/>
            <a:headEnd/>
            <a:tailEnd/>
          </a:ln>
        </p:spPr>
        <p:txBody>
          <a:bodyPr lIns="90000" tIns="45000" rIns="90000" bIns="45000"/>
          <a:lstStyle/>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Was sagt man Menschen „face2face“, also von Angesicht zu Angesicht, und was nicht? </a:t>
            </a:r>
          </a:p>
          <a:p>
            <a:pPr>
              <a:buSzPct val="25000"/>
            </a:pPr>
            <a:r>
              <a:rPr lang="de-DE">
                <a:solidFill>
                  <a:srgbClr val="000000"/>
                </a:solidFill>
                <a:latin typeface="Perpetua" pitchFamily="18" charset="0"/>
                <a:cs typeface="DejaVu Sans"/>
              </a:rPr>
              <a:t>Warum ist es einfacher online zu beschimpfen und zu beleidigen? </a:t>
            </a:r>
          </a:p>
          <a:p>
            <a:pPr>
              <a:buSzPct val="25000"/>
            </a:pPr>
            <a:r>
              <a:rPr lang="de-DE">
                <a:solidFill>
                  <a:srgbClr val="000000"/>
                </a:solidFill>
                <a:latin typeface="Perpetua" pitchFamily="18" charset="0"/>
                <a:cs typeface="DejaVu Sans"/>
              </a:rPr>
              <a:t>Hierzu ein Experiment von Vertimas auf YouTube. </a:t>
            </a:r>
          </a:p>
          <a:p>
            <a:pPr>
              <a:buSzPct val="25000"/>
            </a:pPr>
            <a:r>
              <a:rPr lang="de-DE">
                <a:solidFill>
                  <a:srgbClr val="000000"/>
                </a:solidFill>
                <a:latin typeface="Perpetua" pitchFamily="18" charset="0"/>
                <a:cs typeface="DejaVu Sans"/>
              </a:rPr>
              <a:t> 
</a:t>
            </a:r>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r>
              <a:rPr lang="de-DE">
                <a:latin typeface="Perpetua" pitchFamily="18" charset="0"/>
                <a:cs typeface="DejaVu Sans"/>
              </a:rPr>
              <a:t>Das Video finden Sie außerdem </a:t>
            </a:r>
            <a:r>
              <a:rPr lang="de-DE">
                <a:latin typeface="Perpetua" pitchFamily="18" charset="0"/>
                <a:cs typeface="DejaVu Sans"/>
                <a:hlinkClick r:id="rId3"/>
              </a:rPr>
              <a:t>hier</a:t>
            </a:r>
            <a:r>
              <a:rPr lang="de-DE">
                <a:latin typeface="Perpetua" pitchFamily="18" charset="0"/>
                <a:cs typeface="DejaVu Sans"/>
              </a:rPr>
              <a:t>.</a:t>
            </a:r>
          </a:p>
          <a:p>
            <a:endParaRPr lang="de-DE">
              <a:cs typeface="DejaVu Sans"/>
            </a:endParaRPr>
          </a:p>
          <a:p>
            <a:endParaRPr lang="de-DE">
              <a:cs typeface="DejaVu Sans"/>
            </a:endParaRPr>
          </a:p>
        </p:txBody>
      </p:sp>
      <p:pic>
        <p:nvPicPr>
          <p:cNvPr id="66563" name="qNX1256eVw8"/>
          <p:cNvPicPr>
            <a:picLocks noRot="1" noChangeAspect="1"/>
          </p:cNvPicPr>
          <p:nvPr>
            <a:videoFile r:link="rId1"/>
          </p:nvPr>
        </p:nvPicPr>
        <p:blipFill>
          <a:blip r:embed="rId4"/>
          <a:srcRect/>
          <a:stretch>
            <a:fillRect/>
          </a:stretch>
        </p:blipFill>
        <p:spPr bwMode="auto">
          <a:xfrm>
            <a:off x="953742" y="3117645"/>
            <a:ext cx="3363913" cy="1892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656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6563"/>
                                        </p:tgtEl>
                                      </p:cBhvr>
                                    </p:cmd>
                                  </p:childTnLst>
                                </p:cTn>
                              </p:par>
                            </p:childTnLst>
                          </p:cTn>
                        </p:par>
                      </p:childTnLst>
                    </p:cTn>
                  </p:par>
                </p:childTnLst>
              </p:cTn>
              <p:nextCondLst>
                <p:cond evt="onClick" delay="0">
                  <p:tgtEl>
                    <p:spTgt spid="66563"/>
                  </p:tgtEl>
                </p:cond>
              </p:nextCondLst>
            </p:seq>
            <p:video>
              <p:cMediaNode>
                <p:cTn id="7" fill="hold" display="0">
                  <p:stCondLst>
                    <p:cond delay="indefinite"/>
                  </p:stCondLst>
                  <p:endCondLst>
                    <p:cond evt="onNext" delay="0">
                      <p:tgtEl>
                        <p:sldTgt/>
                      </p:tgtEl>
                    </p:cond>
                    <p:cond evt="onPrev" delay="0">
                      <p:tgtEl>
                        <p:sldTgt/>
                      </p:tgtEl>
                    </p:cond>
                  </p:endCondLst>
                </p:cTn>
                <p:tgtEl>
                  <p:spTgt spid="6656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TextShape 1"/>
          <p:cNvSpPr txBox="1"/>
          <p:nvPr/>
        </p:nvSpPr>
        <p:spPr>
          <a:xfrm>
            <a:off x="801688" y="1536700"/>
            <a:ext cx="7770812" cy="925513"/>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Thema kennen lernen </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Einstieg</a:t>
            </a:r>
            <a:endParaRPr lang="de-DE" dirty="0">
              <a:solidFill>
                <a:srgbClr val="1F497D">
                  <a:lumMod val="60000"/>
                  <a:lumOff val="40000"/>
                </a:srgbClr>
              </a:solidFill>
              <a:latin typeface="+mn-lt"/>
              <a:ea typeface="+mn-ea"/>
              <a:cs typeface="+mn-cs"/>
            </a:endParaRPr>
          </a:p>
        </p:txBody>
      </p:sp>
      <p:sp>
        <p:nvSpPr>
          <p:cNvPr id="68610" name="TextShape 2"/>
          <p:cNvSpPr txBox="1">
            <a:spLocks noChangeArrowheads="1"/>
          </p:cNvSpPr>
          <p:nvPr/>
        </p:nvSpPr>
        <p:spPr bwMode="auto">
          <a:xfrm>
            <a:off x="874713" y="2087563"/>
            <a:ext cx="7786687" cy="1539875"/>
          </a:xfrm>
          <a:prstGeom prst="rect">
            <a:avLst/>
          </a:prstGeom>
          <a:noFill/>
          <a:ln w="9525">
            <a:noFill/>
            <a:miter lim="800000"/>
            <a:headEnd/>
            <a:tailEnd/>
          </a:ln>
        </p:spPr>
        <p:txBody>
          <a:bodyPr lIns="90000" tIns="45000" rIns="90000" bIns="45000"/>
          <a:lstStyle/>
          <a:p>
            <a:pPr>
              <a:buSzPct val="25000"/>
            </a:pPr>
            <a:endParaRPr lang="de-DE" sz="26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Zentraler Merksatz (auch im Hinblick auf Hate Speech): </a:t>
            </a:r>
            <a:endParaRPr lang="de-DE">
              <a:cs typeface="DejaVu Sans"/>
            </a:endParaRPr>
          </a:p>
          <a:p>
            <a:endParaRPr lang="de-DE">
              <a:cs typeface="DejaVu Sans"/>
            </a:endParaRPr>
          </a:p>
        </p:txBody>
      </p:sp>
      <p:sp>
        <p:nvSpPr>
          <p:cNvPr id="422" name="TextShape 5"/>
          <p:cNvSpPr txBox="1"/>
          <p:nvPr/>
        </p:nvSpPr>
        <p:spPr>
          <a:xfrm>
            <a:off x="650875" y="3332163"/>
            <a:ext cx="8115300" cy="1524000"/>
          </a:xfrm>
          <a:prstGeom prst="rect">
            <a:avLst/>
          </a:prstGeom>
        </p:spPr>
        <p:txBody>
          <a:bodyPr wrap="none" lIns="90000" tIns="45000" rIns="90000" bIns="45000"/>
          <a:lstStyle/>
          <a:p>
            <a:pPr fontAlgn="auto">
              <a:spcBef>
                <a:spcPts val="0"/>
              </a:spcBef>
              <a:spcAft>
                <a:spcPts val="0"/>
              </a:spcAft>
              <a:defRPr/>
            </a:pPr>
            <a:r>
              <a:rPr lang="de-DE" sz="8000" b="1" dirty="0">
                <a:solidFill>
                  <a:schemeClr val="tx2">
                    <a:lumMod val="60000"/>
                    <a:lumOff val="40000"/>
                  </a:schemeClr>
                </a:solidFill>
                <a:latin typeface="Perpetua"/>
                <a:ea typeface="+mn-ea"/>
                <a:cs typeface="+mn-cs"/>
              </a:rPr>
              <a:t>#Thinkb4upost!</a:t>
            </a:r>
            <a:endParaRPr dirty="0">
              <a:solidFill>
                <a:schemeClr val="tx2">
                  <a:lumMod val="60000"/>
                  <a:lumOff val="40000"/>
                </a:schemeClr>
              </a:solidFill>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12800" y="1022350"/>
            <a:ext cx="7772400" cy="925513"/>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Umgang</a:t>
            </a:r>
            <a:r>
              <a:rPr lang="de-DE" sz="3600" b="1" dirty="0">
                <a:solidFill>
                  <a:schemeClr val="tx2">
                    <a:lumMod val="60000"/>
                    <a:lumOff val="40000"/>
                  </a:schemeClr>
                </a:solidFill>
                <a:latin typeface="Franklin Gothic Book"/>
                <a:ea typeface="+mn-ea"/>
                <a:cs typeface="+mn-cs"/>
              </a:rPr>
              <a:t> </a:t>
            </a:r>
            <a:r>
              <a:rPr lang="de-DE" sz="3600" dirty="0">
                <a:solidFill>
                  <a:schemeClr val="tx2">
                    <a:lumMod val="60000"/>
                    <a:lumOff val="40000"/>
                  </a:schemeClr>
                </a:solidFill>
                <a:latin typeface="Franklin Gothic Book"/>
                <a:ea typeface="+mn-ea"/>
                <a:cs typeface="+mn-cs"/>
              </a:rPr>
              <a:t>mit Hate Speech</a:t>
            </a:r>
            <a:endParaRPr dirty="0">
              <a:solidFill>
                <a:schemeClr val="tx2">
                  <a:lumMod val="60000"/>
                  <a:lumOff val="40000"/>
                </a:schemeClr>
              </a:solidFill>
              <a:latin typeface="+mn-lt"/>
              <a:ea typeface="+mn-ea"/>
              <a:cs typeface="+mn-cs"/>
            </a:endParaRPr>
          </a:p>
        </p:txBody>
      </p:sp>
      <p:sp>
        <p:nvSpPr>
          <p:cNvPr id="67586" name="TextShape 2"/>
          <p:cNvSpPr txBox="1">
            <a:spLocks noChangeArrowheads="1"/>
          </p:cNvSpPr>
          <p:nvPr/>
        </p:nvSpPr>
        <p:spPr bwMode="auto">
          <a:xfrm>
            <a:off x="874713" y="1943100"/>
            <a:ext cx="7786687" cy="4175125"/>
          </a:xfrm>
          <a:prstGeom prst="rect">
            <a:avLst/>
          </a:prstGeom>
          <a:noFill/>
          <a:ln w="9525">
            <a:noFill/>
            <a:miter lim="800000"/>
            <a:headEnd/>
            <a:tailEnd/>
          </a:ln>
        </p:spPr>
        <p:txBody>
          <a:bodyPr lIns="90000" tIns="45000" rIns="90000" bIns="45000"/>
          <a:lstStyle/>
          <a:p>
            <a:pPr>
              <a:buSzPct val="25000"/>
            </a:pPr>
            <a:r>
              <a:rPr lang="de-DE" sz="2000">
                <a:solidFill>
                  <a:srgbClr val="000000"/>
                </a:solidFill>
                <a:latin typeface="Perpetua" pitchFamily="18" charset="0"/>
                <a:cs typeface="DejaVu Sans"/>
              </a:rPr>
              <a:t>Wie kann man mit Hate Speech umgehen…</a:t>
            </a:r>
          </a:p>
          <a:p>
            <a:pPr>
              <a:lnSpc>
                <a:spcPct val="80000"/>
              </a:lnSpc>
              <a:buSzPct val="25000"/>
            </a:pPr>
            <a:endParaRPr lang="de-DE" sz="2000">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 juristisch?</a:t>
            </a:r>
          </a:p>
          <a:p>
            <a:pPr>
              <a:buSzPct val="25000"/>
            </a:pPr>
            <a:r>
              <a:rPr lang="de-DE" sz="2000">
                <a:solidFill>
                  <a:srgbClr val="000000"/>
                </a:solidFill>
                <a:latin typeface="Perpetua" pitchFamily="18" charset="0"/>
                <a:cs typeface="DejaVu Sans"/>
              </a:rPr>
              <a:t>… professionell?</a:t>
            </a:r>
          </a:p>
          <a:p>
            <a:pPr>
              <a:buSzPct val="25000"/>
            </a:pPr>
            <a:r>
              <a:rPr lang="de-DE" sz="2000">
                <a:solidFill>
                  <a:srgbClr val="000000"/>
                </a:solidFill>
                <a:latin typeface="Perpetua" pitchFamily="18" charset="0"/>
                <a:cs typeface="DejaVu Sans"/>
              </a:rPr>
              <a:t>… persönlich?</a:t>
            </a:r>
          </a:p>
          <a:p>
            <a:pPr>
              <a:buSzPct val="25000"/>
            </a:pPr>
            <a:endParaRPr lang="de-DE" sz="2000" i="1">
              <a:solidFill>
                <a:srgbClr val="000000"/>
              </a:solidFill>
              <a:latin typeface="Perpetua" pitchFamily="18" charset="0"/>
              <a:cs typeface="DejaVu Sans"/>
            </a:endParaRPr>
          </a:p>
          <a:p>
            <a:pPr>
              <a:buSzPct val="25000"/>
            </a:pPr>
            <a:r>
              <a:rPr lang="de-DE" sz="2000">
                <a:solidFill>
                  <a:srgbClr val="000000"/>
                </a:solidFill>
                <a:latin typeface="Perpetua" pitchFamily="18" charset="0"/>
                <a:cs typeface="DejaVu Sans"/>
              </a:rPr>
              <a:t>Auf den folgenden Folien finden sich verschiedene Ansätze zum Umgang mit Hate Speech.</a:t>
            </a:r>
            <a:r>
              <a:rPr lang="de-DE" sz="2600" i="1">
                <a:solidFill>
                  <a:srgbClr val="000000"/>
                </a:solidFill>
                <a:latin typeface="Perpetua" pitchFamily="18" charset="0"/>
                <a:cs typeface="DejaVu Sans"/>
              </a:rPr>
              <a:t>
</a:t>
            </a:r>
            <a:r>
              <a:rPr lang="de-DE" sz="2600">
                <a:solidFill>
                  <a:srgbClr val="000000"/>
                </a:solidFill>
                <a:latin typeface="Perpetua" pitchFamily="18" charset="0"/>
                <a:cs typeface="DejaVu Sans"/>
              </a:rPr>
              <a:t>
</a:t>
            </a:r>
            <a:endParaRPr lang="de-DE">
              <a:cs typeface="DejaVu Sans"/>
            </a:endParaRPr>
          </a:p>
          <a:p>
            <a:endParaRPr lang="de-DE">
              <a:cs typeface="DejaVu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08038" y="1216025"/>
            <a:ext cx="7772400" cy="925513"/>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Juristisch</a:t>
            </a:r>
          </a:p>
          <a:p>
            <a:pPr fontAlgn="auto">
              <a:spcBef>
                <a:spcPts val="0"/>
              </a:spcBef>
              <a:spcAft>
                <a:spcPts val="0"/>
              </a:spcAft>
              <a:defRPr/>
            </a:pPr>
            <a:endParaRPr dirty="0">
              <a:latin typeface="+mn-lt"/>
              <a:ea typeface="+mn-ea"/>
              <a:cs typeface="+mn-cs"/>
            </a:endParaRPr>
          </a:p>
        </p:txBody>
      </p:sp>
      <p:sp>
        <p:nvSpPr>
          <p:cNvPr id="530" name="TextShape 2"/>
          <p:cNvSpPr txBox="1"/>
          <p:nvPr/>
        </p:nvSpPr>
        <p:spPr>
          <a:xfrm>
            <a:off x="887413" y="1654175"/>
            <a:ext cx="7786687" cy="4538663"/>
          </a:xfrm>
          <a:prstGeom prst="rect">
            <a:avLst/>
          </a:prstGeom>
        </p:spPr>
        <p:txBody>
          <a:bodyPr lIns="90000" tIns="45000" rIns="90000" bIns="45000"/>
          <a:lstStyle/>
          <a:p>
            <a:pPr>
              <a:buSzPct val="25000"/>
            </a:pPr>
            <a:endParaRPr lang="de-DE" sz="1600" dirty="0">
              <a:solidFill>
                <a:srgbClr val="000000"/>
              </a:solidFill>
              <a:latin typeface="Perpetua" pitchFamily="18" charset="0"/>
              <a:cs typeface="DejaVu Sans"/>
              <a:hlinkClick r:id="rId3"/>
            </a:endParaRPr>
          </a:p>
          <a:p>
            <a:pPr>
              <a:buSzPct val="25000"/>
            </a:pPr>
            <a:r>
              <a:rPr lang="de-DE" sz="1600" dirty="0">
                <a:solidFill>
                  <a:srgbClr val="000000"/>
                </a:solidFill>
                <a:latin typeface="Perpetua" pitchFamily="18" charset="0"/>
                <a:cs typeface="DejaVu Sans"/>
                <a:hlinkClick r:id="rId3"/>
              </a:rPr>
              <a:t>Hier </a:t>
            </a:r>
            <a:r>
              <a:rPr lang="de-DE" sz="1600" dirty="0">
                <a:solidFill>
                  <a:srgbClr val="000000"/>
                </a:solidFill>
                <a:latin typeface="Perpetua" pitchFamily="18" charset="0"/>
                <a:cs typeface="DejaVu Sans"/>
              </a:rPr>
              <a:t>der Text des Grundgesetzes zur freien Meinungsäußerung.</a:t>
            </a:r>
          </a:p>
          <a:p>
            <a:pPr>
              <a:buSzPct val="25000"/>
            </a:pPr>
            <a:endParaRPr lang="de-DE" sz="1600" dirty="0">
              <a:solidFill>
                <a:srgbClr val="000000"/>
              </a:solidFill>
              <a:latin typeface="Perpetua" pitchFamily="18" charset="0"/>
              <a:cs typeface="DejaVu Sans"/>
            </a:endParaRPr>
          </a:p>
          <a:p>
            <a:pPr>
              <a:buSzPct val="25000"/>
            </a:pPr>
            <a:r>
              <a:rPr lang="de-DE" sz="1600" dirty="0">
                <a:solidFill>
                  <a:srgbClr val="000000"/>
                </a:solidFill>
                <a:latin typeface="Perpetua" pitchFamily="18" charset="0"/>
                <a:cs typeface="DejaVu Sans"/>
                <a:hlinkClick r:id="rId4"/>
              </a:rPr>
              <a:t>Hier </a:t>
            </a:r>
            <a:r>
              <a:rPr lang="de-DE" sz="1600" dirty="0">
                <a:solidFill>
                  <a:srgbClr val="000000"/>
                </a:solidFill>
                <a:latin typeface="Perpetua" pitchFamily="18" charset="0"/>
                <a:cs typeface="DejaVu Sans"/>
              </a:rPr>
              <a:t>der Text des Grundgesetzes zu Volksverhetzung.</a:t>
            </a:r>
          </a:p>
          <a:p>
            <a:pPr>
              <a:buSzPct val="25000"/>
            </a:pPr>
            <a:endParaRPr lang="de-DE" sz="1600" dirty="0">
              <a:solidFill>
                <a:srgbClr val="000000"/>
              </a:solidFill>
              <a:latin typeface="Perpetua" pitchFamily="18" charset="0"/>
              <a:cs typeface="DejaVu Sans"/>
            </a:endParaRPr>
          </a:p>
          <a:p>
            <a:pPr>
              <a:buSzPct val="25000"/>
            </a:pPr>
            <a:r>
              <a:rPr lang="de-DE" sz="1600" dirty="0">
                <a:solidFill>
                  <a:srgbClr val="000000"/>
                </a:solidFill>
                <a:latin typeface="Perpetua" pitchFamily="18" charset="0"/>
                <a:cs typeface="DejaVu Sans"/>
                <a:hlinkClick r:id="rId5"/>
              </a:rPr>
              <a:t>Hier</a:t>
            </a:r>
            <a:r>
              <a:rPr lang="de-DE" sz="1600" dirty="0">
                <a:solidFill>
                  <a:srgbClr val="000000"/>
                </a:solidFill>
                <a:latin typeface="Perpetua" pitchFamily="18" charset="0"/>
                <a:cs typeface="DejaVu Sans"/>
              </a:rPr>
              <a:t> die Schilderung der rechtlichen Ausgangslage zu </a:t>
            </a:r>
            <a:r>
              <a:rPr lang="de-DE" sz="1600" dirty="0" err="1">
                <a:solidFill>
                  <a:srgbClr val="000000"/>
                </a:solidFill>
                <a:latin typeface="Perpetua" pitchFamily="18" charset="0"/>
                <a:cs typeface="DejaVu Sans"/>
              </a:rPr>
              <a:t>Hassrede</a:t>
            </a:r>
            <a:r>
              <a:rPr lang="de-DE" sz="1600" dirty="0">
                <a:solidFill>
                  <a:srgbClr val="000000"/>
                </a:solidFill>
                <a:latin typeface="Perpetua" pitchFamily="18" charset="0"/>
                <a:cs typeface="DejaVu Sans"/>
              </a:rPr>
              <a:t> im Netz.</a:t>
            </a:r>
            <a:endParaRPr lang="de-DE" sz="1600" dirty="0">
              <a:latin typeface="Perpetua" pitchFamily="18" charset="0"/>
              <a:cs typeface="DejaVu Sans"/>
            </a:endParaRPr>
          </a:p>
          <a:p>
            <a:pPr>
              <a:buSzPct val="25000"/>
            </a:pPr>
            <a:br>
              <a:rPr lang="de-DE" sz="1600" dirty="0">
                <a:solidFill>
                  <a:srgbClr val="000000"/>
                </a:solidFill>
                <a:latin typeface="Perpetua" pitchFamily="18" charset="0"/>
                <a:cs typeface="DejaVu Sans"/>
              </a:rPr>
            </a:br>
            <a:r>
              <a:rPr lang="de-DE" sz="1600" dirty="0">
                <a:solidFill>
                  <a:srgbClr val="000000"/>
                </a:solidFill>
                <a:latin typeface="Perpetua" pitchFamily="18" charset="0"/>
                <a:cs typeface="DejaVu Sans"/>
                <a:hlinkClick r:id="rId6"/>
              </a:rPr>
              <a:t>Hier</a:t>
            </a:r>
            <a:r>
              <a:rPr lang="de-DE" sz="1600" dirty="0">
                <a:solidFill>
                  <a:srgbClr val="000000"/>
                </a:solidFill>
                <a:latin typeface="Perpetua" pitchFamily="18" charset="0"/>
                <a:cs typeface="DejaVu Sans"/>
              </a:rPr>
              <a:t> ein Beitrag von manager-magazin.de über die Frage, wann Facebook für Hass-Kommentare seiner Nutzer haftet.</a:t>
            </a:r>
          </a:p>
          <a:p>
            <a:pPr>
              <a:buSzPct val="25000"/>
            </a:pPr>
            <a:endParaRPr lang="de-DE" sz="1600" dirty="0">
              <a:solidFill>
                <a:srgbClr val="000000"/>
              </a:solidFill>
              <a:latin typeface="Perpetua" pitchFamily="18" charset="0"/>
              <a:cs typeface="DejaVu Sans"/>
            </a:endParaRPr>
          </a:p>
          <a:p>
            <a:pPr>
              <a:buSzPct val="25000"/>
            </a:pPr>
            <a:r>
              <a:rPr lang="de-DE" sz="1600" dirty="0">
                <a:solidFill>
                  <a:srgbClr val="000000"/>
                </a:solidFill>
                <a:latin typeface="Perpetua" pitchFamily="18" charset="0"/>
                <a:cs typeface="DejaVu Sans"/>
                <a:hlinkClick r:id="rId7"/>
              </a:rPr>
              <a:t>Hier</a:t>
            </a:r>
            <a:r>
              <a:rPr lang="de-DE" sz="1600" dirty="0">
                <a:solidFill>
                  <a:srgbClr val="000000"/>
                </a:solidFill>
                <a:latin typeface="Perpetua" pitchFamily="18" charset="0"/>
                <a:cs typeface="DejaVu Sans"/>
              </a:rPr>
              <a:t> ein FAZ-Artikel über </a:t>
            </a:r>
            <a:r>
              <a:rPr lang="de-DE" sz="1600" dirty="0" err="1">
                <a:solidFill>
                  <a:srgbClr val="000000"/>
                </a:solidFill>
                <a:latin typeface="Perpetua" pitchFamily="18" charset="0"/>
                <a:cs typeface="DejaVu Sans"/>
              </a:rPr>
              <a:t>Hassrede</a:t>
            </a:r>
            <a:r>
              <a:rPr lang="de-DE" sz="1600" dirty="0">
                <a:solidFill>
                  <a:srgbClr val="000000"/>
                </a:solidFill>
                <a:latin typeface="Perpetua" pitchFamily="18" charset="0"/>
                <a:cs typeface="DejaVu Sans"/>
              </a:rPr>
              <a:t> bei Facebook.</a:t>
            </a:r>
            <a:endParaRPr lang="de-DE" sz="1600" dirty="0">
              <a:latin typeface="Perpetua" pitchFamily="18" charset="0"/>
              <a:cs typeface="DejaVu Sans"/>
            </a:endParaRPr>
          </a:p>
          <a:p>
            <a:pPr>
              <a:buSzPct val="25000"/>
            </a:pPr>
            <a:endParaRPr lang="de-DE" sz="1600" dirty="0">
              <a:solidFill>
                <a:srgbClr val="000000"/>
              </a:solidFill>
              <a:latin typeface="Perpetua" pitchFamily="18" charset="0"/>
              <a:cs typeface="DejaVu Sans"/>
            </a:endParaRPr>
          </a:p>
          <a:p>
            <a:pPr>
              <a:buSzPct val="25000"/>
            </a:pPr>
            <a:r>
              <a:rPr lang="de-DE" sz="1600" dirty="0">
                <a:solidFill>
                  <a:srgbClr val="000000"/>
                </a:solidFill>
                <a:latin typeface="Perpetua" pitchFamily="18" charset="0"/>
                <a:cs typeface="DejaVu Sans"/>
                <a:hlinkClick r:id="rId8"/>
              </a:rPr>
              <a:t>Hier</a:t>
            </a:r>
            <a:r>
              <a:rPr lang="de-DE" sz="1600" dirty="0">
                <a:solidFill>
                  <a:srgbClr val="000000"/>
                </a:solidFill>
                <a:latin typeface="Perpetua" pitchFamily="18" charset="0"/>
                <a:cs typeface="DejaVu Sans"/>
              </a:rPr>
              <a:t> „Gemeinsam gegen Hassbotschaften“ – ein Artikel des Ministeriums der Justiz und für Verbraucherschutz über die Facebook </a:t>
            </a:r>
            <a:r>
              <a:rPr lang="de-DE" sz="1600" dirty="0" err="1">
                <a:solidFill>
                  <a:srgbClr val="000000"/>
                </a:solidFill>
                <a:latin typeface="Perpetua" pitchFamily="18" charset="0"/>
                <a:cs typeface="DejaVu Sans"/>
              </a:rPr>
              <a:t>Taskforce</a:t>
            </a:r>
            <a:r>
              <a:rPr lang="de-DE" sz="1600" dirty="0">
                <a:solidFill>
                  <a:srgbClr val="000000"/>
                </a:solidFill>
                <a:latin typeface="Perpetua" pitchFamily="18" charset="0"/>
                <a:cs typeface="DejaVu Sans"/>
              </a:rPr>
              <a:t>.</a:t>
            </a:r>
          </a:p>
          <a:p>
            <a:pPr>
              <a:buSzPct val="25000"/>
            </a:pPr>
            <a:endParaRPr lang="de-DE" sz="1600" dirty="0">
              <a:solidFill>
                <a:srgbClr val="000000"/>
              </a:solidFill>
              <a:latin typeface="Perpetua" pitchFamily="18" charset="0"/>
              <a:cs typeface="DejaVu Sans"/>
            </a:endParaRPr>
          </a:p>
          <a:p>
            <a:pPr>
              <a:buSzPct val="25000"/>
            </a:pPr>
            <a:r>
              <a:rPr lang="de-DE" sz="1600" dirty="0">
                <a:solidFill>
                  <a:srgbClr val="558ED5"/>
                </a:solidFill>
                <a:latin typeface="Perpetua" pitchFamily="18" charset="0"/>
                <a:cs typeface="DejaVu Sans"/>
              </a:rPr>
              <a:t>Arbeitsblatt: AB5 Rechtslage</a:t>
            </a:r>
            <a:endParaRPr lang="de-DE" sz="1600" dirty="0">
              <a:latin typeface="Perpetua" pitchFamily="18" charset="0"/>
              <a:cs typeface="DejaVu Sans"/>
            </a:endParaRPr>
          </a:p>
          <a:p>
            <a:pPr>
              <a:buSzPct val="25000"/>
            </a:pPr>
            <a:endParaRPr lang="de-DE" dirty="0">
              <a:latin typeface="Perpetua" pitchFamily="18" charset="0"/>
              <a:cs typeface="DejaVu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lIns="90000" tIns="45000" rIns="90000" bIns="91440" anchor="b"/>
          <a:lstStyle/>
          <a:p>
            <a:endParaRPr lang="de-DE">
              <a:cs typeface="DejaVu Sans"/>
            </a:endParaRPr>
          </a:p>
        </p:txBody>
      </p:sp>
      <p:sp>
        <p:nvSpPr>
          <p:cNvPr id="71682"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p:txBody>
      </p:sp>
      <p:sp>
        <p:nvSpPr>
          <p:cNvPr id="6" name="TextShape 1"/>
          <p:cNvSpPr txBox="1"/>
          <p:nvPr/>
        </p:nvSpPr>
        <p:spPr>
          <a:xfrm>
            <a:off x="793750" y="1635125"/>
            <a:ext cx="7770813"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Juristisch</a:t>
            </a:r>
          </a:p>
          <a:p>
            <a:pPr fontAlgn="auto">
              <a:spcBef>
                <a:spcPts val="0"/>
              </a:spcBef>
              <a:spcAft>
                <a:spcPts val="0"/>
              </a:spcAft>
              <a:defRPr/>
            </a:pPr>
            <a:endParaRPr dirty="0">
              <a:latin typeface="+mn-lt"/>
              <a:ea typeface="+mn-ea"/>
              <a:cs typeface="+mn-cs"/>
            </a:endParaRPr>
          </a:p>
        </p:txBody>
      </p:sp>
      <p:sp>
        <p:nvSpPr>
          <p:cNvPr id="71684" name="Textfeld 1"/>
          <p:cNvSpPr txBox="1">
            <a:spLocks noChangeArrowheads="1"/>
          </p:cNvSpPr>
          <p:nvPr/>
        </p:nvSpPr>
        <p:spPr bwMode="auto">
          <a:xfrm>
            <a:off x="814388" y="2297113"/>
            <a:ext cx="6769100" cy="2289175"/>
          </a:xfrm>
          <a:prstGeom prst="rect">
            <a:avLst/>
          </a:prstGeom>
          <a:noFill/>
          <a:ln w="9525">
            <a:noFill/>
            <a:miter lim="800000"/>
            <a:headEnd/>
            <a:tailEnd/>
          </a:ln>
        </p:spPr>
        <p:txBody>
          <a:bodyPr>
            <a:spAutoFit/>
          </a:bodyPr>
          <a:lstStyle/>
          <a:p>
            <a:endParaRPr lang="de-DE">
              <a:latin typeface="Perpetua" pitchFamily="18" charset="0"/>
              <a:cs typeface="DejaVu Sans"/>
              <a:hlinkClick r:id="rId2"/>
            </a:endParaRPr>
          </a:p>
          <a:p>
            <a:r>
              <a:rPr lang="de-DE">
                <a:latin typeface="Perpetua" pitchFamily="18" charset="0"/>
                <a:cs typeface="DejaVu Sans"/>
                <a:hlinkClick r:id="rId2"/>
              </a:rPr>
              <a:t>Hier</a:t>
            </a:r>
            <a:r>
              <a:rPr lang="de-DE">
                <a:latin typeface="Perpetua" pitchFamily="18" charset="0"/>
                <a:cs typeface="DejaVu Sans"/>
              </a:rPr>
              <a:t> der Artikel „Europäischer Gerichtshof für Menschenrechte: Forenbetreiber haftet für Beleidigungen der Nutzer“ auf Spiegel.de.</a:t>
            </a:r>
          </a:p>
          <a:p>
            <a:endParaRPr lang="de-DE" b="1">
              <a:solidFill>
                <a:srgbClr val="000000"/>
              </a:solidFill>
              <a:latin typeface="Perpetua" pitchFamily="18" charset="0"/>
              <a:cs typeface="DejaVu Sans"/>
            </a:endParaRPr>
          </a:p>
          <a:p>
            <a:r>
              <a:rPr lang="de-DE">
                <a:solidFill>
                  <a:srgbClr val="000000"/>
                </a:solidFill>
                <a:latin typeface="Perpetua" pitchFamily="18" charset="0"/>
                <a:cs typeface="DejaVu Sans"/>
              </a:rPr>
              <a:t>Und </a:t>
            </a: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der Artikel „</a:t>
            </a:r>
            <a:r>
              <a:rPr lang="de-DE">
                <a:latin typeface="Perpetua" pitchFamily="18" charset="0"/>
                <a:cs typeface="DejaVu Sans"/>
              </a:rPr>
              <a:t>Facebook: Kein Ort für Rassismus"</a:t>
            </a:r>
          </a:p>
          <a:p>
            <a:r>
              <a:rPr lang="de-DE">
                <a:solidFill>
                  <a:srgbClr val="000000"/>
                </a:solidFill>
                <a:latin typeface="Perpetua" pitchFamily="18" charset="0"/>
                <a:cs typeface="DejaVu Sans"/>
              </a:rPr>
              <a:t>auf Tagesspiegel.de.</a:t>
            </a:r>
          </a:p>
          <a:p>
            <a:endParaRPr lang="de-DE">
              <a:solidFill>
                <a:srgbClr val="FF0000"/>
              </a:solidFill>
              <a:cs typeface="DejaVu Sans"/>
            </a:endParaRPr>
          </a:p>
          <a:p>
            <a:endParaRPr lang="de-DE">
              <a:cs typeface="DejaVu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extShape 1"/>
          <p:cNvSpPr txBox="1"/>
          <p:nvPr/>
        </p:nvSpPr>
        <p:spPr>
          <a:xfrm>
            <a:off x="811213" y="1012825"/>
            <a:ext cx="7772400" cy="925513"/>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Arbeitsblätter</a:t>
            </a:r>
            <a:endParaRPr dirty="0">
              <a:solidFill>
                <a:schemeClr val="tx2">
                  <a:lumMod val="60000"/>
                  <a:lumOff val="40000"/>
                </a:schemeClr>
              </a:solidFill>
              <a:latin typeface="+mn-lt"/>
              <a:ea typeface="+mn-ea"/>
              <a:cs typeface="+mn-cs"/>
            </a:endParaRPr>
          </a:p>
        </p:txBody>
      </p:sp>
      <p:sp>
        <p:nvSpPr>
          <p:cNvPr id="33794" name="TextShape 2"/>
          <p:cNvSpPr txBox="1">
            <a:spLocks noChangeArrowheads="1"/>
          </p:cNvSpPr>
          <p:nvPr/>
        </p:nvSpPr>
        <p:spPr bwMode="auto">
          <a:xfrm>
            <a:off x="819150" y="1970088"/>
            <a:ext cx="7786688" cy="1822450"/>
          </a:xfrm>
          <a:prstGeom prst="rect">
            <a:avLst/>
          </a:prstGeom>
          <a:noFill/>
          <a:ln w="9525">
            <a:noFill/>
            <a:miter lim="800000"/>
            <a:headEnd/>
            <a:tailEnd/>
          </a:ln>
        </p:spPr>
        <p:txBody>
          <a:bodyPr lIns="90000" tIns="45000" rIns="90000" bIns="45000"/>
          <a:lstStyle/>
          <a:p>
            <a:r>
              <a:rPr lang="de-DE">
                <a:solidFill>
                  <a:srgbClr val="000000"/>
                </a:solidFill>
                <a:latin typeface="Perpetua" pitchFamily="18" charset="0"/>
                <a:cs typeface="DejaVu Sans"/>
              </a:rPr>
              <a:t>Die Arbeitsblätter dienen als Möglichkeit, Inhalte mit den Teilnehmenden umzusetzen. </a:t>
            </a:r>
          </a:p>
          <a:p>
            <a:r>
              <a:rPr lang="de-DE">
                <a:solidFill>
                  <a:srgbClr val="000000"/>
                </a:solidFill>
                <a:latin typeface="Perpetua" pitchFamily="18" charset="0"/>
                <a:cs typeface="DejaVu Sans"/>
              </a:rPr>
              <a:t>Die Inhalte der Arbeitsblätter können auch gemeinsam im Plenum besprochen werden. Ebenso können Aufgaben aus den Arbeitsblättern auf verschiedene Gruppen von Teilnehmenden verteilt oder als „Stationenlernen“ gestaltet werden. Eigene Inhalte können natürlich ergänzt werden. </a:t>
            </a:r>
            <a:endParaRPr lang="de-DE">
              <a:latin typeface="Perpetua" pitchFamily="18" charset="0"/>
              <a:cs typeface="DejaVu Sans"/>
            </a:endParaRPr>
          </a:p>
        </p:txBody>
      </p:sp>
      <p:sp>
        <p:nvSpPr>
          <p:cNvPr id="3" name="Rechteck 2"/>
          <p:cNvSpPr/>
          <p:nvPr/>
        </p:nvSpPr>
        <p:spPr>
          <a:xfrm>
            <a:off x="819150" y="3870325"/>
            <a:ext cx="1703388" cy="646113"/>
          </a:xfrm>
          <a:prstGeom prst="rect">
            <a:avLst/>
          </a:prstGeom>
        </p:spPr>
        <p:txBody>
          <a:bodyPr wrap="none">
            <a:spAutoFit/>
          </a:bodyPr>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Linkliste</a:t>
            </a:r>
            <a:endParaRPr lang="de-DE" sz="3600" dirty="0">
              <a:solidFill>
                <a:schemeClr val="tx2">
                  <a:lumMod val="60000"/>
                  <a:lumOff val="40000"/>
                </a:schemeClr>
              </a:solidFill>
              <a:latin typeface="+mn-lt"/>
              <a:ea typeface="+mn-ea"/>
              <a:cs typeface="+mn-cs"/>
            </a:endParaRPr>
          </a:p>
        </p:txBody>
      </p:sp>
      <p:sp>
        <p:nvSpPr>
          <p:cNvPr id="33796" name="Rechteck 3"/>
          <p:cNvSpPr>
            <a:spLocks noChangeArrowheads="1"/>
          </p:cNvSpPr>
          <p:nvPr/>
        </p:nvSpPr>
        <p:spPr bwMode="auto">
          <a:xfrm>
            <a:off x="819150" y="4594225"/>
            <a:ext cx="7316788" cy="641350"/>
          </a:xfrm>
          <a:prstGeom prst="rect">
            <a:avLst/>
          </a:prstGeom>
          <a:noFill/>
          <a:ln w="9525">
            <a:noFill/>
            <a:miter lim="800000"/>
            <a:headEnd/>
            <a:tailEnd/>
          </a:ln>
        </p:spPr>
        <p:txBody>
          <a:bodyPr>
            <a:spAutoFit/>
          </a:bodyPr>
          <a:lstStyle/>
          <a:p>
            <a:r>
              <a:rPr lang="de-DE">
                <a:solidFill>
                  <a:srgbClr val="000000"/>
                </a:solidFill>
                <a:latin typeface="Perpetua" pitchFamily="18" charset="0"/>
                <a:cs typeface="DejaVu Sans"/>
              </a:rPr>
              <a:t>Auf der Linkliste im Ordner „Arbeitsblätter“ sind alle Websites und Materialien gebündelt und nach inhaltlichen Bausteinen sortiert aufgeführt. </a:t>
            </a:r>
            <a:endParaRPr lang="de-DE">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Shape 2"/>
          <p:cNvSpPr txBox="1">
            <a:spLocks noChangeArrowheads="1"/>
          </p:cNvSpPr>
          <p:nvPr/>
        </p:nvSpPr>
        <p:spPr bwMode="auto">
          <a:xfrm>
            <a:off x="862013" y="1808163"/>
            <a:ext cx="7637462" cy="3776662"/>
          </a:xfrm>
          <a:prstGeom prst="rect">
            <a:avLst/>
          </a:prstGeom>
          <a:noFill/>
          <a:ln w="9525">
            <a:noFill/>
            <a:miter lim="800000"/>
            <a:headEnd/>
            <a:tailEnd/>
          </a:ln>
        </p:spPr>
        <p:txBody>
          <a:bodyPr lIns="90000" tIns="45000" rIns="90000" bIns="45000"/>
          <a:lstStyle/>
          <a:p>
            <a:pPr>
              <a:buSzPct val="25000"/>
            </a:pPr>
            <a:r>
              <a:rPr lang="de-DE" sz="1600">
                <a:solidFill>
                  <a:srgbClr val="000000"/>
                </a:solidFill>
                <a:latin typeface="Perpetua" pitchFamily="18" charset="0"/>
                <a:cs typeface="DejaVu Sans"/>
              </a:rPr>
              <a:t>Wie reagieren die professionellen Medienmacher? </a:t>
            </a:r>
            <a:endParaRPr lang="de-DE" sz="1600">
              <a:cs typeface="DejaVu Sans"/>
            </a:endParaRPr>
          </a:p>
          <a:p>
            <a:pPr>
              <a:buSzPct val="25000"/>
            </a:pPr>
            <a:endParaRPr lang="de-DE" sz="1400">
              <a:solidFill>
                <a:srgbClr val="000000"/>
              </a:solidFill>
              <a:latin typeface="Perpetua" pitchFamily="18" charset="0"/>
              <a:cs typeface="DejaVu Sans"/>
              <a:hlinkClick r:id="rId2"/>
            </a:endParaRPr>
          </a:p>
          <a:p>
            <a:pPr>
              <a:buSzPct val="25000"/>
            </a:pPr>
            <a:r>
              <a:rPr lang="de-DE" sz="1600">
                <a:solidFill>
                  <a:srgbClr val="000000"/>
                </a:solidFill>
                <a:latin typeface="Perpetua" pitchFamily="18" charset="0"/>
                <a:cs typeface="DejaVu Sans"/>
                <a:hlinkClick r:id="rId2"/>
              </a:rPr>
              <a:t>Hier</a:t>
            </a:r>
            <a:r>
              <a:rPr lang="de-DE" sz="1600">
                <a:solidFill>
                  <a:srgbClr val="000000"/>
                </a:solidFill>
                <a:latin typeface="Perpetua" pitchFamily="18" charset="0"/>
                <a:cs typeface="DejaVu Sans"/>
              </a:rPr>
              <a:t> eine Studie zu Leserkommentaren von Zeit.de</a:t>
            </a:r>
          </a:p>
          <a:p>
            <a:pPr>
              <a:buSzPct val="25000"/>
            </a:pPr>
            <a:endParaRPr lang="de-DE" sz="8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hlinkClick r:id="rId3"/>
              </a:rPr>
              <a:t>Hier</a:t>
            </a:r>
            <a:r>
              <a:rPr lang="de-DE" sz="1600">
                <a:solidFill>
                  <a:srgbClr val="000000"/>
                </a:solidFill>
                <a:latin typeface="Perpetua" pitchFamily="18" charset="0"/>
                <a:cs typeface="DejaVu Sans"/>
              </a:rPr>
              <a:t> Wie kann man mit rassistischen Kommentaren umgehen?  Eine Information von mediendienst-integration.de.</a:t>
            </a:r>
          </a:p>
          <a:p>
            <a:pPr>
              <a:buSzPct val="25000"/>
            </a:pPr>
            <a:endParaRPr lang="de-DE" sz="800">
              <a:solidFill>
                <a:srgbClr val="000000"/>
              </a:solidFill>
              <a:latin typeface="Perpetua" pitchFamily="18" charset="0"/>
              <a:cs typeface="DejaVu Sans"/>
              <a:hlinkClick r:id="rId4"/>
            </a:endParaRPr>
          </a:p>
          <a:p>
            <a:pPr>
              <a:buSzPct val="25000"/>
            </a:pPr>
            <a:r>
              <a:rPr lang="de-DE" sz="1600">
                <a:solidFill>
                  <a:srgbClr val="000000"/>
                </a:solidFill>
                <a:latin typeface="Perpetua" pitchFamily="18" charset="0"/>
                <a:cs typeface="DejaVu Sans"/>
                <a:hlinkClick r:id="rId4"/>
              </a:rPr>
              <a:t>Hier</a:t>
            </a:r>
            <a:r>
              <a:rPr lang="de-DE" sz="1600">
                <a:solidFill>
                  <a:srgbClr val="000000"/>
                </a:solidFill>
                <a:latin typeface="Perpetua" pitchFamily="18" charset="0"/>
                <a:cs typeface="DejaVu Sans"/>
              </a:rPr>
              <a:t> </a:t>
            </a:r>
            <a:r>
              <a:rPr lang="de-DE" sz="1600">
                <a:latin typeface="Perpetua" pitchFamily="18" charset="0"/>
                <a:cs typeface="DejaVu Sans"/>
              </a:rPr>
              <a:t>Hate Speech auf sozialen Plattformen und was dagegen hilft – Ein Artikel auf heise.de</a:t>
            </a:r>
            <a:endParaRPr lang="de-DE" sz="1600">
              <a:solidFill>
                <a:srgbClr val="000000"/>
              </a:solidFill>
              <a:latin typeface="Perpetua" pitchFamily="18" charset="0"/>
              <a:cs typeface="DejaVu Sans"/>
            </a:endParaRPr>
          </a:p>
          <a:p>
            <a:pPr>
              <a:buSzPct val="25000"/>
            </a:pPr>
            <a:endParaRPr lang="de-DE" sz="800">
              <a:solidFill>
                <a:srgbClr val="000000"/>
              </a:solidFill>
              <a:latin typeface="Perpetua" pitchFamily="18" charset="0"/>
              <a:cs typeface="DejaVu Sans"/>
              <a:hlinkClick r:id="rId5"/>
            </a:endParaRPr>
          </a:p>
          <a:p>
            <a:pPr>
              <a:buSzPct val="25000"/>
            </a:pPr>
            <a:r>
              <a:rPr lang="de-DE" sz="1600">
                <a:solidFill>
                  <a:srgbClr val="000000"/>
                </a:solidFill>
                <a:latin typeface="Perpetua" pitchFamily="18" charset="0"/>
                <a:cs typeface="DejaVu Sans"/>
                <a:hlinkClick r:id="rId5"/>
              </a:rPr>
              <a:t>Hier</a:t>
            </a:r>
            <a:r>
              <a:rPr lang="de-DE" sz="1600">
                <a:solidFill>
                  <a:srgbClr val="000000"/>
                </a:solidFill>
                <a:latin typeface="Perpetua" pitchFamily="18" charset="0"/>
                <a:cs typeface="DejaVu Sans"/>
              </a:rPr>
              <a:t> der Artikle „8 Dinge, die man über Trolle wissen muss“ auf journalist.de</a:t>
            </a:r>
          </a:p>
          <a:p>
            <a:pPr>
              <a:buSzPct val="25000"/>
            </a:pPr>
            <a:endParaRPr lang="de-DE" sz="8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hlinkClick r:id="rId6"/>
              </a:rPr>
              <a:t>Hier</a:t>
            </a:r>
            <a:r>
              <a:rPr lang="de-DE" sz="1600">
                <a:solidFill>
                  <a:srgbClr val="000000"/>
                </a:solidFill>
                <a:latin typeface="Perpetua" pitchFamily="18" charset="0"/>
                <a:cs typeface="DejaVu Sans"/>
              </a:rPr>
              <a:t> „</a:t>
            </a:r>
            <a:r>
              <a:rPr lang="de-DE" sz="1600">
                <a:latin typeface="Perpetua" pitchFamily="18" charset="0"/>
                <a:cs typeface="DejaVu Sans"/>
              </a:rPr>
              <a:t>Wie sich ein Shitstorm in einen Candystorm verwandeln lässt“ – Ein Artikel auf wuv.de</a:t>
            </a:r>
            <a:endParaRPr lang="de-DE" sz="1600">
              <a:solidFill>
                <a:srgbClr val="000000"/>
              </a:solidFill>
              <a:latin typeface="Perpetua" pitchFamily="18" charset="0"/>
              <a:cs typeface="DejaVu Sans"/>
            </a:endParaRPr>
          </a:p>
          <a:p>
            <a:pPr>
              <a:buSzPct val="25000"/>
            </a:pPr>
            <a:endParaRPr lang="de-DE" sz="800">
              <a:solidFill>
                <a:srgbClr val="000000"/>
              </a:solidFill>
              <a:latin typeface="Perpetua" pitchFamily="18" charset="0"/>
              <a:cs typeface="DejaVu Sans"/>
            </a:endParaRPr>
          </a:p>
          <a:p>
            <a:pPr>
              <a:buSzPct val="25000"/>
            </a:pPr>
            <a:r>
              <a:rPr lang="de-DE" sz="1600">
                <a:solidFill>
                  <a:srgbClr val="000000"/>
                </a:solidFill>
                <a:latin typeface="Perpetua" pitchFamily="18" charset="0"/>
                <a:cs typeface="DejaVu Sans"/>
                <a:hlinkClick r:id="rId7"/>
              </a:rPr>
              <a:t>Hier</a:t>
            </a:r>
            <a:r>
              <a:rPr lang="de-DE" sz="1600">
                <a:solidFill>
                  <a:srgbClr val="000000"/>
                </a:solidFill>
                <a:latin typeface="Perpetua" pitchFamily="18" charset="0"/>
                <a:cs typeface="DejaVu Sans"/>
              </a:rPr>
              <a:t> Reaktionen von Online-Redaktionen zu herabsetzenden und beleidigenden Posts auf der Facebook-Seite „Fans des gleichgeschaltet-ironischen Journalistenzirkels“ </a:t>
            </a:r>
            <a:endParaRPr lang="de-DE" sz="1600">
              <a:cs typeface="DejaVu Sans"/>
            </a:endParaRPr>
          </a:p>
          <a:p>
            <a:endParaRPr lang="de-DE" sz="1600">
              <a:cs typeface="DejaVu Sans"/>
            </a:endParaRPr>
          </a:p>
          <a:p>
            <a:endParaRPr lang="de-DE" sz="1600">
              <a:cs typeface="DejaVu Sans"/>
            </a:endParaRPr>
          </a:p>
        </p:txBody>
      </p:sp>
      <p:sp>
        <p:nvSpPr>
          <p:cNvPr id="6" name="TextShape 1"/>
          <p:cNvSpPr txBox="1"/>
          <p:nvPr/>
        </p:nvSpPr>
        <p:spPr>
          <a:xfrm>
            <a:off x="812800" y="1198563"/>
            <a:ext cx="7772400"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Professionell</a:t>
            </a:r>
          </a:p>
          <a:p>
            <a:pPr fontAlgn="auto">
              <a:spcBef>
                <a:spcPts val="0"/>
              </a:spcBef>
              <a:spcAft>
                <a:spcPts val="0"/>
              </a:spcAft>
              <a:defRPr/>
            </a:pPr>
            <a:endParaRPr dirty="0">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793750" y="1851025"/>
            <a:ext cx="7772400" cy="925513"/>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Professionell</a:t>
            </a:r>
          </a:p>
          <a:p>
            <a:pPr fontAlgn="auto">
              <a:spcBef>
                <a:spcPts val="0"/>
              </a:spcBef>
              <a:spcAft>
                <a:spcPts val="0"/>
              </a:spcAft>
              <a:defRPr/>
            </a:pPr>
            <a:endParaRPr dirty="0">
              <a:latin typeface="+mn-lt"/>
              <a:ea typeface="+mn-ea"/>
              <a:cs typeface="+mn-cs"/>
            </a:endParaRPr>
          </a:p>
        </p:txBody>
      </p:sp>
      <p:sp>
        <p:nvSpPr>
          <p:cNvPr id="73730" name="TextShape 2"/>
          <p:cNvSpPr txBox="1">
            <a:spLocks noChangeArrowheads="1"/>
          </p:cNvSpPr>
          <p:nvPr/>
        </p:nvSpPr>
        <p:spPr bwMode="auto">
          <a:xfrm>
            <a:off x="868363" y="2471738"/>
            <a:ext cx="7786687" cy="2278062"/>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Wie reagieren die „Profis“? </a:t>
            </a:r>
            <a:endParaRPr lang="de-DE">
              <a:cs typeface="DejaVu Sans"/>
            </a:endParaRPr>
          </a:p>
          <a:p>
            <a:pPr>
              <a:buSzPct val="25000"/>
            </a:pPr>
            <a:endParaRPr lang="de-DE">
              <a:solidFill>
                <a:srgbClr val="000000"/>
              </a:solidFill>
              <a:latin typeface="Perpetua" pitchFamily="18" charset="0"/>
              <a:cs typeface="DejaVu Sans"/>
              <a:hlinkClick r:id="rId2"/>
            </a:endParaRPr>
          </a:p>
          <a:p>
            <a:pPr>
              <a:buSzPct val="25000"/>
            </a:pP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ein Kommentar des Autors und Bloggers Sascha Lobo zu Hasskommentaren.</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hlinkClick r:id="rId4"/>
              </a:rPr>
              <a:t>Hier</a:t>
            </a:r>
            <a:r>
              <a:rPr lang="de-DE">
                <a:solidFill>
                  <a:srgbClr val="000000"/>
                </a:solidFill>
                <a:latin typeface="Perpetua" pitchFamily="18" charset="0"/>
                <a:cs typeface="DejaVu Sans"/>
              </a:rPr>
              <a:t> der Appell der Landesanstalt für Medien NRW „Für Meinungsfreiheit – gegen Hetze im Internet“.</a:t>
            </a:r>
            <a:endParaRPr lang="de-DE">
              <a:cs typeface="DejaVu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lIns="90000" tIns="45000" rIns="90000" bIns="91440" anchor="b"/>
          <a:lstStyle/>
          <a:p>
            <a:endParaRPr lang="de-DE">
              <a:cs typeface="DejaVu Sans"/>
            </a:endParaRPr>
          </a:p>
        </p:txBody>
      </p:sp>
      <p:sp>
        <p:nvSpPr>
          <p:cNvPr id="74754"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p:txBody>
      </p:sp>
      <p:sp>
        <p:nvSpPr>
          <p:cNvPr id="6" name="TextShape 1"/>
          <p:cNvSpPr txBox="1"/>
          <p:nvPr/>
        </p:nvSpPr>
        <p:spPr>
          <a:xfrm>
            <a:off x="1071563" y="1100138"/>
            <a:ext cx="7772400"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Professionell</a:t>
            </a:r>
          </a:p>
          <a:p>
            <a:pPr fontAlgn="auto">
              <a:spcBef>
                <a:spcPts val="0"/>
              </a:spcBef>
              <a:spcAft>
                <a:spcPts val="0"/>
              </a:spcAft>
              <a:defRPr/>
            </a:pPr>
            <a:endParaRPr dirty="0">
              <a:latin typeface="+mn-lt"/>
              <a:ea typeface="+mn-ea"/>
              <a:cs typeface="+mn-cs"/>
            </a:endParaRPr>
          </a:p>
        </p:txBody>
      </p:sp>
      <p:sp>
        <p:nvSpPr>
          <p:cNvPr id="74757" name="Rechteck 1"/>
          <p:cNvSpPr>
            <a:spLocks noChangeArrowheads="1"/>
          </p:cNvSpPr>
          <p:nvPr/>
        </p:nvSpPr>
        <p:spPr bwMode="auto">
          <a:xfrm>
            <a:off x="1071563" y="1844675"/>
            <a:ext cx="7118350" cy="641350"/>
          </a:xfrm>
          <a:prstGeom prst="rect">
            <a:avLst/>
          </a:prstGeom>
          <a:noFill/>
          <a:ln w="9525">
            <a:noFill/>
            <a:miter lim="800000"/>
            <a:headEnd/>
            <a:tailEnd/>
          </a:ln>
        </p:spPr>
        <p:txBody>
          <a:bodyPr>
            <a:spAutoFit/>
          </a:bodyPr>
          <a:lstStyle/>
          <a:p>
            <a:pPr>
              <a:buSzPct val="25000"/>
            </a:pPr>
            <a:r>
              <a:rPr lang="de-DE">
                <a:solidFill>
                  <a:srgbClr val="000000"/>
                </a:solidFill>
                <a:latin typeface="Perpetua" pitchFamily="18" charset="0"/>
                <a:cs typeface="DejaVu Sans"/>
                <a:hlinkClick r:id="rId3"/>
              </a:rPr>
              <a:t>Hier </a:t>
            </a:r>
            <a:r>
              <a:rPr lang="de-DE">
                <a:solidFill>
                  <a:srgbClr val="000000"/>
                </a:solidFill>
                <a:latin typeface="Perpetua" pitchFamily="18" charset="0"/>
                <a:cs typeface="DejaVu Sans"/>
              </a:rPr>
              <a:t>die Journalistin Anja Reschke mit ihrem Beitrag "Dagegen halten - Mund aufmachen“.</a:t>
            </a:r>
            <a:endParaRPr lang="de-DE">
              <a:cs typeface="DejaVu Sans"/>
            </a:endParaRPr>
          </a:p>
        </p:txBody>
      </p:sp>
      <p:pic>
        <p:nvPicPr>
          <p:cNvPr id="3" name="i9kv-rmvGKg"/>
          <p:cNvPicPr>
            <a:picLocks noRot="1" noChangeAspect="1"/>
          </p:cNvPicPr>
          <p:nvPr>
            <a:videoFile r:link="rId1"/>
          </p:nvPr>
        </p:nvPicPr>
        <p:blipFill>
          <a:blip r:embed="rId4"/>
          <a:srcRect/>
          <a:stretch>
            <a:fillRect/>
          </a:stretch>
        </p:blipFill>
        <p:spPr bwMode="auto">
          <a:xfrm>
            <a:off x="1906588" y="2573338"/>
            <a:ext cx="4572000" cy="2571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lIns="90000" tIns="45000" rIns="90000" bIns="91440" anchor="b"/>
          <a:lstStyle/>
          <a:p>
            <a:endParaRPr lang="de-DE">
              <a:cs typeface="DejaVu Sans"/>
            </a:endParaRPr>
          </a:p>
        </p:txBody>
      </p:sp>
      <p:sp>
        <p:nvSpPr>
          <p:cNvPr id="75778"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p:txBody>
      </p:sp>
      <p:sp>
        <p:nvSpPr>
          <p:cNvPr id="6" name="TextShape 1"/>
          <p:cNvSpPr txBox="1"/>
          <p:nvPr/>
        </p:nvSpPr>
        <p:spPr>
          <a:xfrm>
            <a:off x="803275" y="1905000"/>
            <a:ext cx="7772400"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Professionell</a:t>
            </a:r>
          </a:p>
          <a:p>
            <a:pPr fontAlgn="auto">
              <a:spcBef>
                <a:spcPts val="0"/>
              </a:spcBef>
              <a:spcAft>
                <a:spcPts val="0"/>
              </a:spcAft>
              <a:defRPr/>
            </a:pPr>
            <a:endParaRPr dirty="0">
              <a:latin typeface="+mn-lt"/>
              <a:ea typeface="+mn-ea"/>
              <a:cs typeface="+mn-cs"/>
            </a:endParaRPr>
          </a:p>
        </p:txBody>
      </p:sp>
      <p:sp>
        <p:nvSpPr>
          <p:cNvPr id="75780" name="Textfeld 1"/>
          <p:cNvSpPr txBox="1">
            <a:spLocks noChangeArrowheads="1"/>
          </p:cNvSpPr>
          <p:nvPr/>
        </p:nvSpPr>
        <p:spPr bwMode="auto">
          <a:xfrm>
            <a:off x="890588" y="3262313"/>
            <a:ext cx="6827837" cy="1465262"/>
          </a:xfrm>
          <a:prstGeom prst="rect">
            <a:avLst/>
          </a:prstGeom>
          <a:noFill/>
          <a:ln w="9525">
            <a:noFill/>
            <a:miter lim="800000"/>
            <a:headEnd/>
            <a:tailEnd/>
          </a:ln>
        </p:spPr>
        <p:txBody>
          <a:bodyPr>
            <a:spAutoFit/>
          </a:bodyPr>
          <a:lstStyle/>
          <a:p>
            <a:endParaRPr lang="de-DE">
              <a:cs typeface="DejaVu Sans"/>
              <a:hlinkClick r:id="rId2"/>
            </a:endParaRPr>
          </a:p>
          <a:p>
            <a:r>
              <a:rPr lang="de-DE">
                <a:latin typeface="Perpetua" pitchFamily="18" charset="0"/>
                <a:cs typeface="DejaVu Sans"/>
                <a:hlinkClick r:id="rId2"/>
              </a:rPr>
              <a:t>Hier</a:t>
            </a:r>
            <a:r>
              <a:rPr lang="de-DE">
                <a:latin typeface="Perpetua" pitchFamily="18" charset="0"/>
                <a:cs typeface="DejaVu Sans"/>
              </a:rPr>
              <a:t> ein Artikel „Trollangriffe“ mit den Reaktionen der NDR-Redaktionen und weiteren Informationen zum Thema auf NDR.de </a:t>
            </a:r>
          </a:p>
          <a:p>
            <a:endParaRPr lang="de-DE">
              <a:cs typeface="DejaVu Sans"/>
            </a:endParaRPr>
          </a:p>
          <a:p>
            <a:endParaRPr lang="de-DE">
              <a:cs typeface="DejaVu Sans"/>
            </a:endParaRPr>
          </a:p>
        </p:txBody>
      </p:sp>
      <p:sp>
        <p:nvSpPr>
          <p:cNvPr id="75781" name="Rechteck 2"/>
          <p:cNvSpPr>
            <a:spLocks noChangeArrowheads="1"/>
          </p:cNvSpPr>
          <p:nvPr/>
        </p:nvSpPr>
        <p:spPr bwMode="auto">
          <a:xfrm>
            <a:off x="892175" y="2630488"/>
            <a:ext cx="7713663" cy="641350"/>
          </a:xfrm>
          <a:prstGeom prst="rect">
            <a:avLst/>
          </a:prstGeom>
          <a:noFill/>
          <a:ln w="9525">
            <a:noFill/>
            <a:miter lim="800000"/>
            <a:headEnd/>
            <a:tailEnd/>
          </a:ln>
        </p:spPr>
        <p:txBody>
          <a:bodyPr>
            <a:spAutoFit/>
          </a:bodyPr>
          <a:lstStyle/>
          <a:p>
            <a:pPr>
              <a:buSzPct val="25000"/>
            </a:pP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können Sie sich Anja Reschkes Reaktion auf die User-Kommentare zu ihrem Beitrag "Dagegen halten - Mund aufmachen“ ansehen.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82650" y="1022350"/>
            <a:ext cx="7772400"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Professionell</a:t>
            </a:r>
          </a:p>
          <a:p>
            <a:pPr fontAlgn="auto">
              <a:spcBef>
                <a:spcPts val="0"/>
              </a:spcBef>
              <a:spcAft>
                <a:spcPts val="0"/>
              </a:spcAft>
              <a:defRPr/>
            </a:pPr>
            <a:endParaRPr dirty="0">
              <a:latin typeface="+mn-lt"/>
              <a:ea typeface="+mn-ea"/>
              <a:cs typeface="+mn-cs"/>
            </a:endParaRPr>
          </a:p>
        </p:txBody>
      </p:sp>
      <p:sp>
        <p:nvSpPr>
          <p:cNvPr id="76802" name="TextShape 2"/>
          <p:cNvSpPr txBox="1">
            <a:spLocks noChangeArrowheads="1"/>
          </p:cNvSpPr>
          <p:nvPr/>
        </p:nvSpPr>
        <p:spPr bwMode="auto">
          <a:xfrm>
            <a:off x="900113" y="1612900"/>
            <a:ext cx="7786687" cy="4175125"/>
          </a:xfrm>
          <a:prstGeom prst="rect">
            <a:avLst/>
          </a:prstGeom>
          <a:noFill/>
          <a:ln w="9525">
            <a:noFill/>
            <a:miter lim="800000"/>
            <a:headEnd/>
            <a:tailEnd/>
          </a:ln>
        </p:spPr>
        <p:txBody>
          <a:bodyPr lIns="90000" tIns="45000" rIns="90000" bIns="45000"/>
          <a:lstStyle/>
          <a:p>
            <a:pPr>
              <a:buSzPct val="25000"/>
            </a:pPr>
            <a:r>
              <a:rPr lang="de-DE" dirty="0" err="1">
                <a:solidFill>
                  <a:srgbClr val="000000"/>
                </a:solidFill>
                <a:latin typeface="Perpetua" pitchFamily="18" charset="0"/>
                <a:cs typeface="DejaVu Sans"/>
              </a:rPr>
              <a:t>Joko</a:t>
            </a:r>
            <a:r>
              <a:rPr lang="de-DE" dirty="0">
                <a:solidFill>
                  <a:srgbClr val="000000"/>
                </a:solidFill>
                <a:latin typeface="Perpetua" pitchFamily="18" charset="0"/>
                <a:cs typeface="DejaVu Sans"/>
              </a:rPr>
              <a:t> und Klaas von Circus </a:t>
            </a:r>
            <a:r>
              <a:rPr lang="de-DE" dirty="0" err="1">
                <a:solidFill>
                  <a:srgbClr val="000000"/>
                </a:solidFill>
                <a:latin typeface="Perpetua" pitchFamily="18" charset="0"/>
                <a:cs typeface="DejaVu Sans"/>
              </a:rPr>
              <a:t>HalliGalli</a:t>
            </a:r>
            <a:r>
              <a:rPr lang="de-DE" dirty="0">
                <a:solidFill>
                  <a:srgbClr val="000000"/>
                </a:solidFill>
                <a:latin typeface="Perpetua" pitchFamily="18" charset="0"/>
                <a:cs typeface="DejaVu Sans"/>
              </a:rPr>
              <a:t> zu Hate Speech </a:t>
            </a:r>
            <a:r>
              <a:rPr lang="de-DE" dirty="0">
                <a:solidFill>
                  <a:srgbClr val="000000"/>
                </a:solidFill>
                <a:latin typeface="Perpetua" pitchFamily="18" charset="0"/>
                <a:cs typeface="DejaVu Sans"/>
                <a:hlinkClick r:id="rId4"/>
              </a:rPr>
              <a:t>hier </a:t>
            </a:r>
            <a:endParaRPr lang="de-DE" dirty="0">
              <a:solidFill>
                <a:srgbClr val="000000"/>
              </a:solidFill>
              <a:latin typeface="Perpetua" pitchFamily="18" charset="0"/>
              <a:cs typeface="DejaVu Sans"/>
            </a:endParaRPr>
          </a:p>
          <a:p>
            <a:pPr>
              <a:buSzPct val="25000"/>
              <a:buFont typeface="Wingdings 2" pitchFamily="18" charset="2"/>
              <a:buChar char=""/>
            </a:pPr>
            <a:endParaRPr lang="de-DE" dirty="0">
              <a:solidFill>
                <a:srgbClr val="000000"/>
              </a:solidFill>
              <a:latin typeface="Perpetua" pitchFamily="18" charset="0"/>
              <a:cs typeface="DejaVu Sans"/>
            </a:endParaRPr>
          </a:p>
          <a:p>
            <a:pPr>
              <a:buSzPct val="25000"/>
            </a:pPr>
            <a:endParaRPr lang="de-DE" dirty="0">
              <a:solidFill>
                <a:srgbClr val="000000"/>
              </a:solidFill>
              <a:latin typeface="Perpetua" pitchFamily="18" charset="0"/>
              <a:cs typeface="DejaVu Sans"/>
            </a:endParaRPr>
          </a:p>
          <a:p>
            <a:pPr>
              <a:buSzPct val="25000"/>
              <a:buFont typeface="Wingdings 2" pitchFamily="18" charset="2"/>
              <a:buChar char=""/>
            </a:pPr>
            <a:endParaRPr lang="de-DE" dirty="0">
              <a:solidFill>
                <a:srgbClr val="000000"/>
              </a:solidFill>
              <a:latin typeface="Perpetua" pitchFamily="18" charset="0"/>
              <a:cs typeface="DejaVu Sans"/>
            </a:endParaRPr>
          </a:p>
          <a:p>
            <a:pPr>
              <a:buSzPct val="25000"/>
              <a:buFont typeface="Wingdings 2" pitchFamily="18" charset="2"/>
              <a:buChar char=""/>
            </a:pPr>
            <a:endParaRPr lang="de-DE" dirty="0">
              <a:solidFill>
                <a:srgbClr val="000000"/>
              </a:solidFill>
              <a:latin typeface="Perpetua" pitchFamily="18" charset="0"/>
              <a:cs typeface="DejaVu Sans"/>
            </a:endParaRPr>
          </a:p>
          <a:p>
            <a:pPr>
              <a:buSzPct val="25000"/>
              <a:buFont typeface="Wingdings 2" pitchFamily="18" charset="2"/>
              <a:buChar char=""/>
            </a:pPr>
            <a:endParaRPr lang="de-DE" dirty="0">
              <a:solidFill>
                <a:srgbClr val="000000"/>
              </a:solidFill>
              <a:latin typeface="Perpetua" pitchFamily="18" charset="0"/>
              <a:cs typeface="DejaVu Sans"/>
            </a:endParaRPr>
          </a:p>
          <a:p>
            <a:pPr>
              <a:buSzPct val="25000"/>
              <a:buFont typeface="Wingdings 2" pitchFamily="18" charset="2"/>
              <a:buChar char=""/>
            </a:pPr>
            <a:endParaRPr lang="de-DE" dirty="0">
              <a:solidFill>
                <a:srgbClr val="000000"/>
              </a:solidFill>
              <a:latin typeface="Perpetua" pitchFamily="18" charset="0"/>
              <a:cs typeface="DejaVu Sans"/>
            </a:endParaRPr>
          </a:p>
          <a:p>
            <a:pPr>
              <a:buSzPct val="25000"/>
            </a:pPr>
            <a:r>
              <a:rPr lang="de-DE" dirty="0">
                <a:solidFill>
                  <a:srgbClr val="000000"/>
                </a:solidFill>
                <a:latin typeface="Perpetua" pitchFamily="18" charset="0"/>
                <a:cs typeface="DejaVu Sans"/>
              </a:rPr>
              <a:t>„</a:t>
            </a:r>
            <a:r>
              <a:rPr lang="de-DE" dirty="0" err="1">
                <a:solidFill>
                  <a:srgbClr val="000000"/>
                </a:solidFill>
                <a:latin typeface="Perpetua" pitchFamily="18" charset="0"/>
                <a:cs typeface="DejaVu Sans"/>
              </a:rPr>
              <a:t>Disslike</a:t>
            </a:r>
            <a:r>
              <a:rPr lang="de-DE" dirty="0">
                <a:solidFill>
                  <a:srgbClr val="000000"/>
                </a:solidFill>
                <a:latin typeface="Perpetua" pitchFamily="18" charset="0"/>
                <a:cs typeface="DejaVu Sans"/>
              </a:rPr>
              <a:t>“: Prominente reagieren auf </a:t>
            </a:r>
            <a:r>
              <a:rPr lang="de-DE" dirty="0" err="1">
                <a:solidFill>
                  <a:srgbClr val="000000"/>
                </a:solidFill>
                <a:latin typeface="Perpetua" pitchFamily="18" charset="0"/>
                <a:cs typeface="DejaVu Sans"/>
              </a:rPr>
              <a:t>Hasspostings</a:t>
            </a:r>
            <a:r>
              <a:rPr lang="de-DE" dirty="0">
                <a:solidFill>
                  <a:srgbClr val="000000"/>
                </a:solidFill>
                <a:latin typeface="Perpetua" pitchFamily="18" charset="0"/>
                <a:cs typeface="DejaVu Sans"/>
              </a:rPr>
              <a:t>, </a:t>
            </a:r>
            <a:br>
              <a:rPr lang="de-DE" dirty="0">
                <a:solidFill>
                  <a:srgbClr val="000000"/>
                </a:solidFill>
                <a:latin typeface="Perpetua" pitchFamily="18" charset="0"/>
                <a:cs typeface="DejaVu Sans"/>
              </a:rPr>
            </a:br>
            <a:r>
              <a:rPr lang="de-DE" dirty="0">
                <a:solidFill>
                  <a:srgbClr val="000000"/>
                </a:solidFill>
                <a:latin typeface="Perpetua" pitchFamily="18" charset="0"/>
                <a:cs typeface="DejaVu Sans"/>
              </a:rPr>
              <a:t>z.B. Tobi Schlegel </a:t>
            </a:r>
            <a:r>
              <a:rPr lang="de-DE" dirty="0">
                <a:solidFill>
                  <a:srgbClr val="000000"/>
                </a:solidFill>
                <a:latin typeface="Perpetua" pitchFamily="18" charset="0"/>
                <a:cs typeface="DejaVu Sans"/>
                <a:hlinkClick r:id="rId5"/>
              </a:rPr>
              <a:t>hier</a:t>
            </a:r>
            <a:r>
              <a:rPr lang="de-DE" dirty="0">
                <a:solidFill>
                  <a:srgbClr val="000000"/>
                </a:solidFill>
                <a:latin typeface="Perpetua" pitchFamily="18" charset="0"/>
                <a:cs typeface="DejaVu Sans"/>
              </a:rPr>
              <a:t> (Dies ist ein Angebot von </a:t>
            </a:r>
            <a:r>
              <a:rPr lang="de-DE" dirty="0" err="1">
                <a:solidFill>
                  <a:srgbClr val="000000"/>
                </a:solidFill>
                <a:latin typeface="Perpetua" pitchFamily="18" charset="0"/>
                <a:cs typeface="DejaVu Sans"/>
                <a:hlinkClick r:id="rId6"/>
              </a:rPr>
              <a:t>Hyperbole</a:t>
            </a:r>
            <a:r>
              <a:rPr lang="de-DE" dirty="0">
                <a:solidFill>
                  <a:srgbClr val="000000"/>
                </a:solidFill>
                <a:latin typeface="Perpetua" pitchFamily="18" charset="0"/>
                <a:cs typeface="DejaVu Sans"/>
                <a:hlinkClick r:id="rId6"/>
              </a:rPr>
              <a:t> TV</a:t>
            </a:r>
            <a:r>
              <a:rPr lang="de-DE" dirty="0">
                <a:solidFill>
                  <a:srgbClr val="000000"/>
                </a:solidFill>
                <a:latin typeface="Perpetua" pitchFamily="18" charset="0"/>
                <a:cs typeface="DejaVu Sans"/>
              </a:rPr>
              <a:t>)</a:t>
            </a:r>
          </a:p>
          <a:p>
            <a:pPr>
              <a:buSzPct val="25000"/>
            </a:pPr>
            <a:endParaRPr lang="de-DE" dirty="0">
              <a:cs typeface="DejaVu Sans"/>
            </a:endParaRPr>
          </a:p>
          <a:p>
            <a:pPr>
              <a:buSzPct val="25000"/>
            </a:pPr>
            <a:endParaRPr lang="de-DE" dirty="0">
              <a:solidFill>
                <a:srgbClr val="000000"/>
              </a:solidFill>
              <a:latin typeface="Perpetua" pitchFamily="18" charset="0"/>
              <a:cs typeface="DejaVu Sans"/>
            </a:endParaRPr>
          </a:p>
          <a:p>
            <a:pPr>
              <a:buSzPct val="25000"/>
            </a:pPr>
            <a:endParaRPr lang="de-DE" dirty="0">
              <a:solidFill>
                <a:srgbClr val="000000"/>
              </a:solidFill>
              <a:latin typeface="Perpetua" pitchFamily="18" charset="0"/>
              <a:cs typeface="DejaVu Sans"/>
            </a:endParaRPr>
          </a:p>
          <a:p>
            <a:endParaRPr lang="de-DE" dirty="0">
              <a:cs typeface="DejaVu Sans"/>
            </a:endParaRPr>
          </a:p>
          <a:p>
            <a:pPr>
              <a:buSzPct val="25000"/>
              <a:buFont typeface="Wingdings 2" pitchFamily="18" charset="2"/>
              <a:buChar char=""/>
            </a:pPr>
            <a:endParaRPr lang="de-DE" u="sng" dirty="0">
              <a:solidFill>
                <a:srgbClr val="CC9900"/>
              </a:solidFill>
              <a:latin typeface="Perpetua" pitchFamily="18" charset="0"/>
              <a:cs typeface="DejaVu Sans"/>
              <a:hlinkClick r:id="rId6"/>
            </a:endParaRPr>
          </a:p>
          <a:p>
            <a:pPr>
              <a:buSzPct val="25000"/>
            </a:pPr>
            <a:endParaRPr lang="de-DE" dirty="0">
              <a:solidFill>
                <a:srgbClr val="000000"/>
              </a:solidFill>
              <a:latin typeface="Perpetua" pitchFamily="18" charset="0"/>
              <a:cs typeface="DejaVu Sans"/>
            </a:endParaRPr>
          </a:p>
          <a:p>
            <a:pPr>
              <a:buSzPct val="25000"/>
            </a:pPr>
            <a:endParaRPr lang="de-DE" dirty="0">
              <a:cs typeface="DejaVu Sans"/>
            </a:endParaRPr>
          </a:p>
          <a:p>
            <a:pPr>
              <a:buSzPct val="25000"/>
            </a:pPr>
            <a:r>
              <a:rPr lang="de-DE" i="1" dirty="0">
                <a:solidFill>
                  <a:srgbClr val="000000"/>
                </a:solidFill>
                <a:latin typeface="Perpetua" pitchFamily="18" charset="0"/>
                <a:cs typeface="DejaVu Sans"/>
              </a:rPr>
              <a:t>
</a:t>
            </a:r>
            <a:r>
              <a:rPr lang="de-DE" dirty="0">
                <a:solidFill>
                  <a:srgbClr val="000000"/>
                </a:solidFill>
                <a:latin typeface="Perpetua" pitchFamily="18" charset="0"/>
                <a:cs typeface="DejaVu Sans"/>
              </a:rPr>
              <a:t>
</a:t>
            </a:r>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a:p>
            <a:endParaRPr lang="de-DE" dirty="0">
              <a:cs typeface="DejaVu Sans"/>
            </a:endParaRPr>
          </a:p>
        </p:txBody>
      </p:sp>
      <p:pic>
        <p:nvPicPr>
          <p:cNvPr id="2" name="tBHMzCOn2Sk"/>
          <p:cNvPicPr>
            <a:picLocks noRot="1" noChangeAspect="1"/>
          </p:cNvPicPr>
          <p:nvPr>
            <a:videoFile r:link="rId1"/>
          </p:nvPr>
        </p:nvPicPr>
        <p:blipFill>
          <a:blip r:embed="rId7"/>
          <a:srcRect/>
          <a:stretch>
            <a:fillRect/>
          </a:stretch>
        </p:blipFill>
        <p:spPr bwMode="auto">
          <a:xfrm>
            <a:off x="1023938" y="2003425"/>
            <a:ext cx="2624137" cy="1474788"/>
          </a:xfrm>
          <a:prstGeom prst="rect">
            <a:avLst/>
          </a:prstGeom>
          <a:noFill/>
          <a:ln w="9525">
            <a:noFill/>
            <a:miter lim="800000"/>
            <a:headEnd/>
            <a:tailEnd/>
          </a:ln>
        </p:spPr>
      </p:pic>
      <p:pic>
        <p:nvPicPr>
          <p:cNvPr id="76804" name="rxfo7MW0lbo"/>
          <p:cNvPicPr>
            <a:picLocks noRot="1" noChangeAspect="1"/>
          </p:cNvPicPr>
          <p:nvPr>
            <a:videoFile r:link="rId2"/>
          </p:nvPr>
        </p:nvPicPr>
        <p:blipFill>
          <a:blip r:embed="rId7"/>
          <a:srcRect/>
          <a:stretch>
            <a:fillRect/>
          </a:stretch>
        </p:blipFill>
        <p:spPr bwMode="auto">
          <a:xfrm>
            <a:off x="1023938" y="4216400"/>
            <a:ext cx="2628900" cy="14779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lIns="90000" tIns="45000" rIns="90000" bIns="91440" anchor="b"/>
          <a:lstStyle/>
          <a:p>
            <a:endParaRPr lang="de-DE">
              <a:cs typeface="DejaVu Sans"/>
            </a:endParaRPr>
          </a:p>
        </p:txBody>
      </p:sp>
      <p:sp>
        <p:nvSpPr>
          <p:cNvPr id="77826"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p:txBody>
      </p:sp>
      <p:sp>
        <p:nvSpPr>
          <p:cNvPr id="77827" name="CustomShape 3"/>
          <p:cNvSpPr>
            <a:spLocks noChangeArrowheads="1"/>
          </p:cNvSpPr>
          <p:nvPr/>
        </p:nvSpPr>
        <p:spPr bwMode="auto">
          <a:xfrm>
            <a:off x="1042988" y="5518150"/>
            <a:ext cx="7056437" cy="363538"/>
          </a:xfrm>
          <a:prstGeom prst="rect">
            <a:avLst/>
          </a:prstGeom>
          <a:noFill/>
          <a:ln w="9525">
            <a:noFill/>
            <a:miter lim="800000"/>
            <a:headEnd/>
            <a:tailEnd/>
          </a:ln>
        </p:spPr>
        <p:txBody>
          <a:bodyPr lIns="90000" tIns="45000" rIns="90000" bIns="45000"/>
          <a:lstStyle/>
          <a:p>
            <a:endParaRPr lang="de-DE">
              <a:cs typeface="DejaVu Sans"/>
            </a:endParaRPr>
          </a:p>
        </p:txBody>
      </p:sp>
      <p:sp>
        <p:nvSpPr>
          <p:cNvPr id="6" name="TextShape 1"/>
          <p:cNvSpPr txBox="1"/>
          <p:nvPr/>
        </p:nvSpPr>
        <p:spPr>
          <a:xfrm>
            <a:off x="796925" y="1401763"/>
            <a:ext cx="7772400"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Hate Speech </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Alternativ</a:t>
            </a:r>
          </a:p>
          <a:p>
            <a:pPr fontAlgn="auto">
              <a:spcBef>
                <a:spcPts val="0"/>
              </a:spcBef>
              <a:spcAft>
                <a:spcPts val="0"/>
              </a:spcAft>
              <a:defRPr/>
            </a:pPr>
            <a:endParaRPr dirty="0">
              <a:latin typeface="+mn-lt"/>
              <a:ea typeface="+mn-ea"/>
              <a:cs typeface="+mn-cs"/>
            </a:endParaRPr>
          </a:p>
        </p:txBody>
      </p:sp>
      <p:sp>
        <p:nvSpPr>
          <p:cNvPr id="77829" name="TextShape 2"/>
          <p:cNvSpPr txBox="1">
            <a:spLocks noChangeArrowheads="1"/>
          </p:cNvSpPr>
          <p:nvPr/>
        </p:nvSpPr>
        <p:spPr bwMode="auto">
          <a:xfrm>
            <a:off x="846138" y="2022475"/>
            <a:ext cx="7786687" cy="4173538"/>
          </a:xfrm>
          <a:prstGeom prst="rect">
            <a:avLst/>
          </a:prstGeom>
          <a:noFill/>
          <a:ln w="9525">
            <a:noFill/>
            <a:miter lim="800000"/>
            <a:headEnd/>
            <a:tailEnd/>
          </a:ln>
        </p:spPr>
        <p:txBody>
          <a:bodyPr lIns="90000" tIns="45000" rIns="90000" bIns="45000"/>
          <a:lstStyle/>
          <a:p>
            <a:pPr>
              <a:buSzPct val="25000"/>
            </a:pPr>
            <a:r>
              <a:rPr lang="de-DE">
                <a:solidFill>
                  <a:srgbClr val="000000"/>
                </a:solidFill>
                <a:latin typeface="Perpetua" pitchFamily="18" charset="0"/>
                <a:cs typeface="DejaVu Sans"/>
              </a:rPr>
              <a:t>Welche anderen Möglichkeiten gibt es, auf Hate Speech zu reagieren? </a:t>
            </a:r>
          </a:p>
          <a:p>
            <a:pPr>
              <a:buSzPct val="25000"/>
            </a:pPr>
            <a:r>
              <a:rPr lang="de-DE">
                <a:solidFill>
                  <a:srgbClr val="000000"/>
                </a:solidFill>
                <a:latin typeface="Perpetua" pitchFamily="18" charset="0"/>
                <a:cs typeface="DejaVu Sans"/>
              </a:rPr>
              <a:t>Hier Beispiele für die Diskussion:</a:t>
            </a:r>
            <a:endParaRPr lang="de-DE">
              <a:latin typeface="Perpetua" pitchFamily="18" charset="0"/>
              <a:cs typeface="DejaVu Sans"/>
            </a:endParaRPr>
          </a:p>
          <a:p>
            <a:pPr>
              <a:buSzPct val="25000"/>
            </a:pPr>
            <a:endParaRPr lang="de-DE">
              <a:latin typeface="Perpetua" pitchFamily="18" charset="0"/>
              <a:cs typeface="DejaVu Sans"/>
            </a:endParaRPr>
          </a:p>
          <a:p>
            <a:pPr>
              <a:buSzPct val="25000"/>
            </a:pPr>
            <a:r>
              <a:rPr lang="de-DE">
                <a:solidFill>
                  <a:srgbClr val="000000"/>
                </a:solidFill>
                <a:latin typeface="Perpetua" pitchFamily="18" charset="0"/>
                <a:cs typeface="DejaVu Sans"/>
                <a:hlinkClick r:id="rId2"/>
              </a:rPr>
              <a:t>Hate Poetry </a:t>
            </a:r>
            <a:r>
              <a:rPr lang="de-DE">
                <a:solidFill>
                  <a:srgbClr val="000000"/>
                </a:solidFill>
                <a:latin typeface="Perpetua" pitchFamily="18" charset="0"/>
                <a:cs typeface="DejaVu Sans"/>
              </a:rPr>
              <a:t>ist eine „antirassistische Leseshow“; Journalisten tragen auf der Bühne live rassistische Leserbriefe vor.</a:t>
            </a:r>
            <a:endParaRPr lang="de-DE">
              <a:latin typeface="Perpetua" pitchFamily="18" charset="0"/>
              <a:cs typeface="DejaVu Sans"/>
            </a:endParaRPr>
          </a:p>
          <a:p>
            <a:br>
              <a:rPr lang="de-DE">
                <a:solidFill>
                  <a:srgbClr val="000000"/>
                </a:solidFill>
                <a:latin typeface="Perpetua" pitchFamily="18" charset="0"/>
                <a:cs typeface="DejaVu Sans"/>
              </a:rPr>
            </a:br>
            <a:r>
              <a:rPr lang="de-DE">
                <a:solidFill>
                  <a:srgbClr val="000000"/>
                </a:solidFill>
                <a:latin typeface="Perpetua" pitchFamily="18" charset="0"/>
                <a:cs typeface="DejaVu Sans"/>
              </a:rPr>
              <a:t>„Unfreiwillige Online-Spenden-Aktion“ gegen Hass im Net, von Hasshilft, finden Sie </a:t>
            </a: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a:t>
            </a:r>
            <a:endParaRPr lang="de-DE">
              <a:latin typeface="Perpetua" pitchFamily="18" charset="0"/>
              <a:cs typeface="DejaVu Sans"/>
            </a:endParaRPr>
          </a:p>
          <a:p>
            <a:endParaRPr lang="de-DE">
              <a:latin typeface="Perpetua" pitchFamily="18" charset="0"/>
              <a:cs typeface="DejaVu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Shape 1"/>
          <p:cNvSpPr txBox="1">
            <a:spLocks noChangeArrowheads="1"/>
          </p:cNvSpPr>
          <p:nvPr/>
        </p:nvSpPr>
        <p:spPr bwMode="auto">
          <a:xfrm>
            <a:off x="900113" y="836613"/>
            <a:ext cx="7770812" cy="927100"/>
          </a:xfrm>
          <a:prstGeom prst="rect">
            <a:avLst/>
          </a:prstGeom>
          <a:noFill/>
          <a:ln w="9525">
            <a:noFill/>
            <a:miter lim="800000"/>
            <a:headEnd/>
            <a:tailEnd/>
          </a:ln>
        </p:spPr>
        <p:txBody>
          <a:bodyPr lIns="90000" tIns="45000" rIns="90000" bIns="91440" anchor="b"/>
          <a:lstStyle/>
          <a:p>
            <a:endParaRPr lang="de-DE">
              <a:cs typeface="DejaVu Sans"/>
            </a:endParaRPr>
          </a:p>
        </p:txBody>
      </p:sp>
      <p:sp>
        <p:nvSpPr>
          <p:cNvPr id="78850" name="TextShape 2"/>
          <p:cNvSpPr txBox="1">
            <a:spLocks noChangeArrowheads="1"/>
          </p:cNvSpPr>
          <p:nvPr/>
        </p:nvSpPr>
        <p:spPr bwMode="auto">
          <a:xfrm>
            <a:off x="914400" y="1844675"/>
            <a:ext cx="7772400" cy="4175125"/>
          </a:xfrm>
          <a:prstGeom prst="rect">
            <a:avLst/>
          </a:prstGeom>
          <a:noFill/>
          <a:ln w="9525">
            <a:noFill/>
            <a:miter lim="800000"/>
            <a:headEnd/>
            <a:tailEnd/>
          </a:ln>
        </p:spPr>
        <p:txBody>
          <a:bodyPr lIns="90000" tIns="45000" rIns="90000" bIns="45000"/>
          <a:lstStyle/>
          <a:p>
            <a:endParaRPr lang="de-DE">
              <a:cs typeface="DejaVu Sans"/>
            </a:endParaRPr>
          </a:p>
        </p:txBody>
      </p:sp>
      <p:sp>
        <p:nvSpPr>
          <p:cNvPr id="78851" name="CustomShape 3"/>
          <p:cNvSpPr>
            <a:spLocks noChangeArrowheads="1"/>
          </p:cNvSpPr>
          <p:nvPr/>
        </p:nvSpPr>
        <p:spPr bwMode="auto">
          <a:xfrm>
            <a:off x="1042988" y="5518150"/>
            <a:ext cx="7056437" cy="363538"/>
          </a:xfrm>
          <a:prstGeom prst="rect">
            <a:avLst/>
          </a:prstGeom>
          <a:noFill/>
          <a:ln w="9525">
            <a:noFill/>
            <a:miter lim="800000"/>
            <a:headEnd/>
            <a:tailEnd/>
          </a:ln>
        </p:spPr>
        <p:txBody>
          <a:bodyPr lIns="90000" tIns="45000" rIns="90000" bIns="45000"/>
          <a:lstStyle/>
          <a:p>
            <a:endParaRPr lang="de-DE">
              <a:cs typeface="DejaVu Sans"/>
            </a:endParaRPr>
          </a:p>
        </p:txBody>
      </p:sp>
      <p:sp>
        <p:nvSpPr>
          <p:cNvPr id="6" name="TextShape 1"/>
          <p:cNvSpPr txBox="1"/>
          <p:nvPr/>
        </p:nvSpPr>
        <p:spPr>
          <a:xfrm>
            <a:off x="809625" y="1647825"/>
            <a:ext cx="7770813" cy="927100"/>
          </a:xfrm>
          <a:prstGeom prst="rect">
            <a:avLst/>
          </a:prstGeom>
        </p:spPr>
        <p:txBody>
          <a:bodyPr lIns="90000" tIns="45000" rIns="90000" bIns="91440" anchor="b"/>
          <a:lstStyle/>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a:t>
            </a:r>
            <a:r>
              <a:rPr lang="de-DE" sz="2800" dirty="0" err="1">
                <a:solidFill>
                  <a:schemeClr val="tx2">
                    <a:lumMod val="60000"/>
                    <a:lumOff val="40000"/>
                  </a:schemeClr>
                </a:solidFill>
                <a:latin typeface="Franklin Gothic Book"/>
                <a:ea typeface="+mn-ea"/>
                <a:cs typeface="+mn-cs"/>
              </a:rPr>
              <a:t>Hate</a:t>
            </a:r>
            <a:r>
              <a:rPr lang="de-DE" sz="2800" dirty="0">
                <a:solidFill>
                  <a:schemeClr val="tx2">
                    <a:lumMod val="60000"/>
                    <a:lumOff val="40000"/>
                  </a:schemeClr>
                </a:solidFill>
                <a:latin typeface="Franklin Gothic Book"/>
                <a:ea typeface="+mn-ea"/>
                <a:cs typeface="+mn-cs"/>
              </a:rPr>
              <a:t>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Alternativ</a:t>
            </a:r>
          </a:p>
          <a:p>
            <a:pPr fontAlgn="auto">
              <a:spcBef>
                <a:spcPts val="0"/>
              </a:spcBef>
              <a:spcAft>
                <a:spcPts val="0"/>
              </a:spcAft>
              <a:defRPr/>
            </a:pPr>
            <a:endParaRPr dirty="0">
              <a:latin typeface="+mn-lt"/>
              <a:ea typeface="+mn-ea"/>
              <a:cs typeface="+mn-cs"/>
            </a:endParaRPr>
          </a:p>
        </p:txBody>
      </p:sp>
      <p:sp>
        <p:nvSpPr>
          <p:cNvPr id="78853" name="TextShape 2"/>
          <p:cNvSpPr txBox="1">
            <a:spLocks noChangeArrowheads="1"/>
          </p:cNvSpPr>
          <p:nvPr/>
        </p:nvSpPr>
        <p:spPr bwMode="auto">
          <a:xfrm>
            <a:off x="809625" y="2103438"/>
            <a:ext cx="7786688" cy="3128962"/>
          </a:xfrm>
          <a:prstGeom prst="rect">
            <a:avLst/>
          </a:prstGeom>
          <a:noFill/>
          <a:ln w="9525">
            <a:noFill/>
            <a:miter lim="800000"/>
            <a:headEnd/>
            <a:tailEnd/>
          </a:ln>
        </p:spPr>
        <p:txBody>
          <a:bodyPr lIns="90000" tIns="45000" rIns="90000" bIns="45000"/>
          <a:lstStyle/>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Ein diskussionswürdiger, aber für die Auseinandersetzung interessanter Umgang mit Hate Speech ist, „Hater“ öffentlich zu machen und sie persönlich anzugreifen. </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Ein TV-Beispiel aus Schweden wird </a:t>
            </a:r>
            <a:r>
              <a:rPr lang="de-DE">
                <a:solidFill>
                  <a:srgbClr val="000000"/>
                </a:solidFill>
                <a:latin typeface="Perpetua" pitchFamily="18" charset="0"/>
                <a:cs typeface="DejaVu Sans"/>
                <a:hlinkClick r:id="rId2"/>
              </a:rPr>
              <a:t>hier</a:t>
            </a:r>
            <a:r>
              <a:rPr lang="de-DE">
                <a:solidFill>
                  <a:srgbClr val="000000"/>
                </a:solidFill>
                <a:latin typeface="Perpetua" pitchFamily="18" charset="0"/>
                <a:cs typeface="DejaVu Sans"/>
              </a:rPr>
              <a:t> auf kress.de beschrieben.</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Die Webseite „Perlen aus Freital“ verstehen sich laut „tagesspiegel“ als „Internet-Pranger gegen Rassismus“. </a:t>
            </a:r>
            <a:r>
              <a:rPr lang="de-DE">
                <a:solidFill>
                  <a:srgbClr val="000000"/>
                </a:solidFill>
                <a:latin typeface="Perpetua" pitchFamily="18" charset="0"/>
                <a:cs typeface="DejaVu Sans"/>
                <a:hlinkClick r:id="rId3"/>
              </a:rPr>
              <a:t>Hier</a:t>
            </a:r>
            <a:r>
              <a:rPr lang="de-DE">
                <a:solidFill>
                  <a:srgbClr val="000000"/>
                </a:solidFill>
                <a:latin typeface="Perpetua" pitchFamily="18" charset="0"/>
                <a:cs typeface="DejaVu Sans"/>
              </a:rPr>
              <a:t> der Artikel.</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Auf der Website „Perlen Aus Freital“ (</a:t>
            </a:r>
            <a:r>
              <a:rPr lang="de-DE">
                <a:solidFill>
                  <a:srgbClr val="000000"/>
                </a:solidFill>
                <a:latin typeface="Perpetua" pitchFamily="18" charset="0"/>
                <a:cs typeface="DejaVu Sans"/>
                <a:hlinkClick r:id="rId4"/>
              </a:rPr>
              <a:t>hier</a:t>
            </a:r>
            <a:r>
              <a:rPr lang="de-DE">
                <a:solidFill>
                  <a:srgbClr val="000000"/>
                </a:solidFill>
                <a:latin typeface="Perpetua" pitchFamily="18" charset="0"/>
                <a:cs typeface="DejaVu Sans"/>
              </a:rPr>
              <a:t>), finden Sie viele Hasskommentare und Informationen zu den Hatern.</a:t>
            </a:r>
            <a:endParaRPr lang="de-DE">
              <a:latin typeface="Perpetua" pitchFamily="18" charset="0"/>
              <a:cs typeface="DejaVu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el 1"/>
          <p:cNvSpPr>
            <a:spLocks noGrp="1"/>
          </p:cNvSpPr>
          <p:nvPr>
            <p:ph type="title"/>
          </p:nvPr>
        </p:nvSpPr>
        <p:spPr>
          <a:xfrm>
            <a:off x="801688" y="1379538"/>
            <a:ext cx="7770812" cy="927100"/>
          </a:xfrm>
        </p:spPr>
        <p:txBody>
          <a:bodyPr/>
          <a:lstStyle/>
          <a:p>
            <a:r>
              <a:rPr lang="de-DE">
                <a:latin typeface="Franklin Gothic Book" pitchFamily="34" charset="0"/>
              </a:rPr>
              <a:t>Umgang mit Hate Speech</a:t>
            </a:r>
            <a:br>
              <a:rPr lang="de-DE">
                <a:latin typeface="Franklin Gothic Book" pitchFamily="34" charset="0"/>
              </a:rPr>
            </a:br>
            <a:r>
              <a:rPr lang="de-DE" sz="1800">
                <a:latin typeface="Franklin Gothic Book" pitchFamily="34" charset="0"/>
              </a:rPr>
              <a:t>Alternativ</a:t>
            </a:r>
            <a:br>
              <a:rPr lang="de-DE" sz="1800">
                <a:latin typeface="Franklin Gothic Book" pitchFamily="34" charset="0"/>
              </a:rPr>
            </a:br>
            <a:endParaRPr lang="de-DE" sz="1800">
              <a:latin typeface="Franklin Gothic Book" pitchFamily="34" charset="0"/>
            </a:endParaRPr>
          </a:p>
        </p:txBody>
      </p:sp>
      <p:sp>
        <p:nvSpPr>
          <p:cNvPr id="79874" name="Textfeld 4"/>
          <p:cNvSpPr txBox="1">
            <a:spLocks noChangeArrowheads="1"/>
          </p:cNvSpPr>
          <p:nvPr/>
        </p:nvSpPr>
        <p:spPr bwMode="auto">
          <a:xfrm>
            <a:off x="727075" y="2039938"/>
            <a:ext cx="7816850" cy="3078162"/>
          </a:xfrm>
          <a:prstGeom prst="rect">
            <a:avLst/>
          </a:prstGeom>
          <a:noFill/>
          <a:ln w="9525">
            <a:noFill/>
            <a:miter lim="800000"/>
            <a:headEnd/>
            <a:tailEnd/>
          </a:ln>
        </p:spPr>
        <p:txBody>
          <a:bodyPr>
            <a:spAutoFit/>
          </a:bodyPr>
          <a:lstStyle/>
          <a:p>
            <a:pPr>
              <a:buSzPct val="25000"/>
            </a:pPr>
            <a:r>
              <a:rPr lang="de-DE" sz="1600">
                <a:solidFill>
                  <a:srgbClr val="000000"/>
                </a:solidFill>
                <a:latin typeface="Perpetua" pitchFamily="18" charset="0"/>
                <a:cs typeface="DejaVu Sans"/>
              </a:rPr>
              <a:t>Ein weiteres Beispiel ist die Initiative Hogesatzbau, die sich auf ihrer Website so beschreiben: </a:t>
            </a:r>
          </a:p>
          <a:p>
            <a:pPr>
              <a:buSzPct val="25000"/>
            </a:pPr>
            <a:endParaRPr lang="de-DE" sz="1600">
              <a:solidFill>
                <a:srgbClr val="000000"/>
              </a:solidFill>
              <a:latin typeface="Perpetua" pitchFamily="18" charset="0"/>
              <a:cs typeface="DejaVu Sans"/>
            </a:endParaRPr>
          </a:p>
          <a:p>
            <a:r>
              <a:rPr lang="de-DE" sz="1600">
                <a:latin typeface="Perpetua" pitchFamily="18" charset="0"/>
                <a:cs typeface="DejaVu Sans"/>
              </a:rPr>
              <a:t>„Die Hooligans Gegen Satzbau haben es sich zur Aufgabe gemacht, internationalen Bildungsflüchtlingen einen Ort zu bieten, an welchem sie ihre Menschwerdung sprachlich liebevoll erarbeiten können. Dazu korrigieren wir Beiträge, die diese Wutmenschen in den Weiten des Weltnetzes zum Besten geben, verteilen Tipps zur Orthografie und beantworten ihnen nie gestellte Fragen zu Meinungsfreiheit, Krieg, Flucht, Empathie und Menschlichkeit.</a:t>
            </a:r>
          </a:p>
          <a:p>
            <a:r>
              <a:rPr lang="de-DE" sz="1600">
                <a:latin typeface="Perpetua" pitchFamily="18" charset="0"/>
                <a:cs typeface="DejaVu Sans"/>
              </a:rPr>
              <a:t>Doch was wir vor allem machen ist lachen, denn:</a:t>
            </a:r>
          </a:p>
          <a:p>
            <a:r>
              <a:rPr lang="de-DE" sz="1600">
                <a:latin typeface="Perpetua" pitchFamily="18" charset="0"/>
                <a:cs typeface="DejaVu Sans"/>
              </a:rPr>
              <a:t>Lachen befreit und macht mutig“</a:t>
            </a:r>
          </a:p>
          <a:p>
            <a:endParaRPr lang="de-DE" sz="1600">
              <a:solidFill>
                <a:srgbClr val="000000"/>
              </a:solidFill>
              <a:latin typeface="Perpetua" pitchFamily="18" charset="0"/>
              <a:cs typeface="DejaVu Sans"/>
            </a:endParaRPr>
          </a:p>
          <a:p>
            <a:r>
              <a:rPr lang="de-DE" sz="1600">
                <a:solidFill>
                  <a:srgbClr val="000000"/>
                </a:solidFill>
                <a:latin typeface="Perpetua" pitchFamily="18" charset="0"/>
                <a:cs typeface="DejaVu Sans"/>
                <a:hlinkClick r:id="rId2"/>
              </a:rPr>
              <a:t>Hier</a:t>
            </a:r>
            <a:r>
              <a:rPr lang="de-DE" sz="1600">
                <a:solidFill>
                  <a:srgbClr val="000000"/>
                </a:solidFill>
                <a:latin typeface="Perpetua" pitchFamily="18" charset="0"/>
                <a:cs typeface="DejaVu Sans"/>
              </a:rPr>
              <a:t> finden Sie die Arbeit von Hogesatzbau. </a:t>
            </a:r>
          </a:p>
          <a:p>
            <a:endParaRPr lang="de-DE">
              <a:cs typeface="DejaVu Sans"/>
            </a:endParaRPr>
          </a:p>
        </p:txBody>
      </p:sp>
      <p:pic>
        <p:nvPicPr>
          <p:cNvPr id="79875" name="Bild 5" descr="Bildschirmfoto 2016-11-04 um 11.22.20.png"/>
          <p:cNvPicPr>
            <a:picLocks noChangeAspect="1"/>
          </p:cNvPicPr>
          <p:nvPr/>
        </p:nvPicPr>
        <p:blipFill>
          <a:blip r:embed="rId3"/>
          <a:srcRect/>
          <a:stretch>
            <a:fillRect/>
          </a:stretch>
        </p:blipFill>
        <p:spPr bwMode="auto">
          <a:xfrm>
            <a:off x="4675188" y="4156075"/>
            <a:ext cx="3216275" cy="1404938"/>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22325" y="1360488"/>
            <a:ext cx="7772400" cy="927100"/>
          </a:xfrm>
          <a:prstGeom prst="rect">
            <a:avLst/>
          </a:prstGeom>
        </p:spPr>
        <p:txBody>
          <a:bodyPr lIns="90000" tIns="45000" rIns="90000" bIns="91440" anchor="b"/>
          <a:lstStyle/>
          <a:p>
            <a:r>
              <a:rPr lang="de-DE" sz="2800">
                <a:solidFill>
                  <a:srgbClr val="558ED5"/>
                </a:solidFill>
                <a:latin typeface="Franklin Gothic Book" pitchFamily="34" charset="0"/>
                <a:cs typeface="DejaVu Sans"/>
              </a:rPr>
              <a:t>Umgang mit Hate Speech</a:t>
            </a:r>
          </a:p>
          <a:p>
            <a:r>
              <a:rPr lang="de-DE">
                <a:solidFill>
                  <a:srgbClr val="558ED5"/>
                </a:solidFill>
                <a:latin typeface="Franklin Gothic Book" pitchFamily="34" charset="0"/>
                <a:cs typeface="DejaVu Sans"/>
              </a:rPr>
              <a:t>Chatiquetten und Netiquetten </a:t>
            </a:r>
            <a:endParaRPr lang="de-DE">
              <a:cs typeface="DejaVu Sans"/>
            </a:endParaRPr>
          </a:p>
        </p:txBody>
      </p:sp>
      <p:sp>
        <p:nvSpPr>
          <p:cNvPr id="80898" name="TextShape 2"/>
          <p:cNvSpPr txBox="1">
            <a:spLocks noChangeArrowheads="1"/>
          </p:cNvSpPr>
          <p:nvPr/>
        </p:nvSpPr>
        <p:spPr bwMode="auto">
          <a:xfrm>
            <a:off x="900113" y="1844675"/>
            <a:ext cx="7786687" cy="4175125"/>
          </a:xfrm>
          <a:prstGeom prst="rect">
            <a:avLst/>
          </a:prstGeom>
          <a:noFill/>
          <a:ln w="9525">
            <a:noFill/>
            <a:miter lim="800000"/>
            <a:headEnd/>
            <a:tailEnd/>
          </a:ln>
        </p:spPr>
        <p:txBody>
          <a:bodyPr lIns="90000" tIns="45000" rIns="90000" bIns="45000"/>
          <a:lstStyle/>
          <a:p>
            <a:pPr>
              <a:buSzPct val="25000"/>
            </a:pPr>
            <a:r>
              <a:rPr lang="de-DE" sz="2600" i="1">
                <a:solidFill>
                  <a:srgbClr val="000000"/>
                </a:solidFill>
                <a:latin typeface="Perpetua" pitchFamily="18" charset="0"/>
                <a:cs typeface="DejaVu Sans"/>
              </a:rPr>
              <a:t>
</a:t>
            </a:r>
            <a:r>
              <a:rPr lang="de-DE" sz="2600">
                <a:solidFill>
                  <a:srgbClr val="000000"/>
                </a:solidFill>
                <a:latin typeface="Perpetua" pitchFamily="18" charset="0"/>
                <a:cs typeface="DejaVu Sans"/>
              </a:rPr>
              <a:t>
</a:t>
            </a:r>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sp>
        <p:nvSpPr>
          <p:cNvPr id="4" name="TextShape 2"/>
          <p:cNvSpPr txBox="1"/>
          <p:nvPr/>
        </p:nvSpPr>
        <p:spPr>
          <a:xfrm>
            <a:off x="858838" y="2416175"/>
            <a:ext cx="7786687" cy="3144838"/>
          </a:xfrm>
          <a:prstGeom prst="rect">
            <a:avLst/>
          </a:prstGeom>
        </p:spPr>
        <p:txBody>
          <a:bodyPr lIns="90000" tIns="45000" rIns="90000" bIns="45000"/>
          <a:lstStyle/>
          <a:p>
            <a:pPr>
              <a:buSzPct val="25000"/>
            </a:pPr>
            <a:r>
              <a:rPr lang="de-DE" dirty="0">
                <a:solidFill>
                  <a:srgbClr val="000000"/>
                </a:solidFill>
                <a:latin typeface="Perpetua" pitchFamily="18" charset="0"/>
                <a:cs typeface="DejaVu Sans"/>
              </a:rPr>
              <a:t>Welche Kommunikationsregeln gelten im Internet?</a:t>
            </a:r>
            <a:endParaRPr lang="de-DE" dirty="0">
              <a:latin typeface="Perpetua" pitchFamily="18" charset="0"/>
              <a:cs typeface="DejaVu Sans"/>
            </a:endParaRPr>
          </a:p>
          <a:p>
            <a:pPr>
              <a:buSzPct val="25000"/>
            </a:pPr>
            <a:endParaRPr lang="de-DE" dirty="0">
              <a:latin typeface="Perpetua" pitchFamily="18" charset="0"/>
              <a:cs typeface="DejaVu Sans"/>
            </a:endParaRPr>
          </a:p>
          <a:p>
            <a:pPr>
              <a:buClr>
                <a:srgbClr val="558ED5"/>
              </a:buClr>
              <a:buSzPct val="80000"/>
              <a:buFont typeface="Arial" charset="0"/>
              <a:buChar char="•"/>
            </a:pPr>
            <a:r>
              <a:rPr lang="de-DE" dirty="0">
                <a:latin typeface="Perpetua" pitchFamily="18" charset="0"/>
                <a:cs typeface="DejaVu Sans"/>
              </a:rPr>
              <a:t> Beim </a:t>
            </a:r>
            <a:r>
              <a:rPr lang="de-DE" dirty="0">
                <a:latin typeface="Perpetua" pitchFamily="18" charset="0"/>
                <a:cs typeface="DejaVu Sans"/>
                <a:hlinkClick r:id="rId2"/>
              </a:rPr>
              <a:t>Medien-Knigge</a:t>
            </a:r>
            <a:r>
              <a:rPr lang="de-DE" dirty="0">
                <a:latin typeface="Perpetua" pitchFamily="18" charset="0"/>
                <a:cs typeface="DejaVu Sans"/>
              </a:rPr>
              <a:t> können Nutzer darüber abstimmen, was online angebracht ist und was nicht.</a:t>
            </a:r>
          </a:p>
          <a:p>
            <a:pPr>
              <a:buSzPct val="25000"/>
            </a:pPr>
            <a:endParaRPr lang="de-DE" dirty="0">
              <a:latin typeface="Perpetua" pitchFamily="18" charset="0"/>
              <a:cs typeface="DejaVu Sans"/>
            </a:endParaRPr>
          </a:p>
          <a:p>
            <a:pPr>
              <a:buClr>
                <a:srgbClr val="558ED5"/>
              </a:buClr>
              <a:buSzPct val="80000"/>
              <a:buFont typeface="Arial" charset="0"/>
              <a:buChar char="•"/>
            </a:pPr>
            <a:r>
              <a:rPr lang="de-DE" dirty="0">
                <a:latin typeface="Perpetua" pitchFamily="18" charset="0"/>
                <a:cs typeface="DejaVu Sans"/>
              </a:rPr>
              <a:t> Informieren könnten Sie sich z.B. </a:t>
            </a:r>
            <a:r>
              <a:rPr lang="de-DE" dirty="0">
                <a:latin typeface="Perpetua" pitchFamily="18" charset="0"/>
                <a:cs typeface="DejaVu Sans"/>
                <a:hlinkClick r:id="rId3"/>
              </a:rPr>
              <a:t>hier</a:t>
            </a:r>
            <a:r>
              <a:rPr lang="de-DE" dirty="0">
                <a:latin typeface="Perpetua" pitchFamily="18" charset="0"/>
                <a:cs typeface="DejaVu Sans"/>
              </a:rPr>
              <a:t> : Chatiquette.de liefert eine Anleitung für Online Etiquette unter Chattenden.</a:t>
            </a:r>
          </a:p>
          <a:p>
            <a:pPr>
              <a:buClr>
                <a:srgbClr val="558ED5"/>
              </a:buClr>
              <a:buSzPct val="80000"/>
              <a:buFont typeface="Arial" charset="0"/>
              <a:buChar char="•"/>
            </a:pPr>
            <a:endParaRPr lang="de-DE" dirty="0">
              <a:latin typeface="Perpetua" pitchFamily="18" charset="0"/>
              <a:cs typeface="DejaVu Sans"/>
            </a:endParaRPr>
          </a:p>
          <a:p>
            <a:pPr>
              <a:buClr>
                <a:srgbClr val="558ED5"/>
              </a:buClr>
              <a:buSzPct val="80000"/>
              <a:buFont typeface="Arial" charset="0"/>
              <a:buChar char="•"/>
            </a:pPr>
            <a:r>
              <a:rPr lang="de-DE" dirty="0">
                <a:latin typeface="Perpetua" pitchFamily="18" charset="0"/>
                <a:cs typeface="DejaVu Sans"/>
              </a:rPr>
              <a:t> Auch der KIKA (</a:t>
            </a:r>
            <a:r>
              <a:rPr lang="de-DE" dirty="0">
                <a:latin typeface="Perpetua" pitchFamily="18" charset="0"/>
                <a:cs typeface="DejaVu Sans"/>
                <a:hlinkClick r:id="rId4"/>
              </a:rPr>
              <a:t>hier</a:t>
            </a:r>
            <a:r>
              <a:rPr lang="de-DE" dirty="0">
                <a:latin typeface="Perpetua" pitchFamily="18" charset="0"/>
                <a:cs typeface="DejaVu Sans"/>
              </a:rPr>
              <a:t>)  und die Bravo (</a:t>
            </a:r>
            <a:r>
              <a:rPr lang="de-DE" dirty="0">
                <a:latin typeface="Perpetua" pitchFamily="18" charset="0"/>
                <a:cs typeface="DejaVu Sans"/>
                <a:hlinkClick r:id="rId5"/>
              </a:rPr>
              <a:t>hier</a:t>
            </a:r>
            <a:r>
              <a:rPr lang="de-DE" dirty="0">
                <a:latin typeface="Perpetua" pitchFamily="18" charset="0"/>
                <a:cs typeface="DejaVu Sans"/>
              </a:rPr>
              <a:t>) haben eine Netiquette veröffentlicht, die sich als Gesprächsgrundlage bzw. als Beispiele nutzen lassen. </a:t>
            </a:r>
          </a:p>
          <a:p>
            <a:pPr>
              <a:buSzPct val="25000"/>
            </a:pPr>
            <a:endParaRPr lang="de-DE" dirty="0">
              <a:latin typeface="Perpetua" pitchFamily="18" charset="0"/>
              <a:cs typeface="DejaVu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15975" y="1782763"/>
            <a:ext cx="7772400" cy="927100"/>
          </a:xfrm>
          <a:prstGeom prst="rect">
            <a:avLst/>
          </a:prstGeom>
        </p:spPr>
        <p:txBody>
          <a:bodyPr lIns="90000" tIns="45000" rIns="90000" bIns="91440" anchor="b"/>
          <a:lstStyle/>
          <a:p>
            <a:pPr fontAlgn="auto">
              <a:spcBef>
                <a:spcPts val="0"/>
              </a:spcBef>
              <a:spcAft>
                <a:spcPts val="0"/>
              </a:spcAft>
              <a:defRPr/>
            </a:pPr>
            <a:endParaRPr lang="de-DE" sz="2800" dirty="0">
              <a:solidFill>
                <a:schemeClr val="tx2">
                  <a:lumMod val="60000"/>
                  <a:lumOff val="40000"/>
                </a:schemeClr>
              </a:solidFill>
              <a:latin typeface="Franklin Gothic Book"/>
              <a:ea typeface="+mn-ea"/>
              <a:cs typeface="+mn-cs"/>
            </a:endParaRPr>
          </a:p>
          <a:p>
            <a:pPr fontAlgn="auto">
              <a:spcBef>
                <a:spcPts val="0"/>
              </a:spcBef>
              <a:spcAft>
                <a:spcPts val="0"/>
              </a:spcAft>
              <a:defRPr/>
            </a:pPr>
            <a:endParaRPr lang="de-DE" sz="2800" dirty="0">
              <a:solidFill>
                <a:schemeClr val="tx2">
                  <a:lumMod val="60000"/>
                  <a:lumOff val="40000"/>
                </a:schemeClr>
              </a:solidFill>
              <a:latin typeface="Franklin Gothic Book"/>
              <a:ea typeface="+mn-ea"/>
              <a:cs typeface="+mn-cs"/>
            </a:endParaRPr>
          </a:p>
          <a:p>
            <a:pPr fontAlgn="auto">
              <a:spcBef>
                <a:spcPts val="0"/>
              </a:spcBef>
              <a:spcAft>
                <a:spcPts val="0"/>
              </a:spcAft>
              <a:defRPr/>
            </a:pPr>
            <a:endParaRPr lang="de-DE" sz="2800" dirty="0">
              <a:solidFill>
                <a:schemeClr val="tx2">
                  <a:lumMod val="60000"/>
                  <a:lumOff val="40000"/>
                </a:schemeClr>
              </a:solidFill>
              <a:latin typeface="Franklin Gothic Book"/>
              <a:ea typeface="+mn-ea"/>
              <a:cs typeface="+mn-cs"/>
            </a:endParaRPr>
          </a:p>
          <a:p>
            <a:pPr fontAlgn="auto">
              <a:spcBef>
                <a:spcPts val="0"/>
              </a:spcBef>
              <a:spcAft>
                <a:spcPts val="0"/>
              </a:spcAft>
              <a:defRPr/>
            </a:pPr>
            <a:endParaRPr lang="de-DE" sz="2800" dirty="0">
              <a:solidFill>
                <a:schemeClr val="tx2">
                  <a:lumMod val="60000"/>
                  <a:lumOff val="40000"/>
                </a:schemeClr>
              </a:solidFill>
              <a:latin typeface="Franklin Gothic Book"/>
              <a:ea typeface="+mn-ea"/>
              <a:cs typeface="+mn-cs"/>
            </a:endParaRPr>
          </a:p>
          <a:p>
            <a:pPr fontAlgn="auto">
              <a:spcBef>
                <a:spcPts val="0"/>
              </a:spcBef>
              <a:spcAft>
                <a:spcPts val="0"/>
              </a:spcAft>
              <a:defRPr/>
            </a:pPr>
            <a:r>
              <a:rPr lang="de-DE" sz="2800" dirty="0">
                <a:solidFill>
                  <a:schemeClr val="tx2">
                    <a:lumMod val="60000"/>
                    <a:lumOff val="40000"/>
                  </a:schemeClr>
                </a:solidFill>
                <a:latin typeface="Franklin Gothic Book"/>
                <a:ea typeface="+mn-ea"/>
                <a:cs typeface="+mn-cs"/>
              </a:rPr>
              <a:t>Umgang mit Hate Speech</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Zusammenfassung </a:t>
            </a:r>
          </a:p>
          <a:p>
            <a:pPr fontAlgn="auto">
              <a:spcBef>
                <a:spcPts val="0"/>
              </a:spcBef>
              <a:spcAft>
                <a:spcPts val="0"/>
              </a:spcAft>
              <a:defRPr/>
            </a:pPr>
            <a:endParaRPr dirty="0">
              <a:latin typeface="+mn-lt"/>
              <a:ea typeface="+mn-ea"/>
              <a:cs typeface="+mn-cs"/>
            </a:endParaRPr>
          </a:p>
        </p:txBody>
      </p:sp>
      <p:sp>
        <p:nvSpPr>
          <p:cNvPr id="81922" name="TextShape 2"/>
          <p:cNvSpPr txBox="1">
            <a:spLocks noChangeArrowheads="1"/>
          </p:cNvSpPr>
          <p:nvPr/>
        </p:nvSpPr>
        <p:spPr bwMode="auto">
          <a:xfrm>
            <a:off x="900113" y="1844675"/>
            <a:ext cx="7786687" cy="4175125"/>
          </a:xfrm>
          <a:prstGeom prst="rect">
            <a:avLst/>
          </a:prstGeom>
          <a:noFill/>
          <a:ln w="9525">
            <a:noFill/>
            <a:miter lim="800000"/>
            <a:headEnd/>
            <a:tailEnd/>
          </a:ln>
        </p:spPr>
        <p:txBody>
          <a:bodyPr lIns="90000" tIns="45000" rIns="90000" bIns="45000"/>
          <a:lstStyle/>
          <a:p>
            <a:pPr>
              <a:buSzPct val="25000"/>
            </a:pPr>
            <a:r>
              <a:rPr lang="de-DE" sz="2600" i="1">
                <a:solidFill>
                  <a:srgbClr val="000000"/>
                </a:solidFill>
                <a:latin typeface="Perpetua" pitchFamily="18" charset="0"/>
                <a:cs typeface="DejaVu Sans"/>
              </a:rPr>
              <a:t>
</a:t>
            </a:r>
            <a:r>
              <a:rPr lang="de-DE" sz="2600">
                <a:solidFill>
                  <a:srgbClr val="000000"/>
                </a:solidFill>
                <a:latin typeface="Perpetua" pitchFamily="18" charset="0"/>
                <a:cs typeface="DejaVu Sans"/>
              </a:rPr>
              <a:t>
</a:t>
            </a:r>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sp>
        <p:nvSpPr>
          <p:cNvPr id="4" name="TextShape 2"/>
          <p:cNvSpPr txBox="1"/>
          <p:nvPr/>
        </p:nvSpPr>
        <p:spPr>
          <a:xfrm>
            <a:off x="873125" y="2513013"/>
            <a:ext cx="7854950" cy="2593975"/>
          </a:xfrm>
          <a:prstGeom prst="rect">
            <a:avLst/>
          </a:prstGeom>
        </p:spPr>
        <p:txBody>
          <a:bodyPr lIns="90000" tIns="45000" rIns="90000" bIns="45000"/>
          <a:lstStyle/>
          <a:p>
            <a:pPr>
              <a:buSzPct val="25000"/>
            </a:pPr>
            <a:r>
              <a:rPr lang="de-DE">
                <a:solidFill>
                  <a:srgbClr val="000000"/>
                </a:solidFill>
                <a:latin typeface="Perpetua" pitchFamily="18" charset="0"/>
                <a:cs typeface="DejaVu Sans"/>
              </a:rPr>
              <a:t>Welche Möglichkeiten hat man konkret im Umgang mit Hasskommentaren?</a:t>
            </a:r>
          </a:p>
          <a:p>
            <a:pPr>
              <a:buSzPct val="25000"/>
            </a:pPr>
            <a:r>
              <a:rPr lang="de-DE">
                <a:solidFill>
                  <a:srgbClr val="000000"/>
                </a:solidFill>
                <a:latin typeface="Perpetua" pitchFamily="18" charset="0"/>
                <a:cs typeface="DejaVu Sans"/>
              </a:rPr>
              <a:t>Zum Beispiel kann man …</a:t>
            </a:r>
          </a:p>
          <a:p>
            <a:pPr>
              <a:buSzPct val="25000"/>
            </a:pPr>
            <a:r>
              <a:rPr lang="de-DE">
                <a:solidFill>
                  <a:srgbClr val="000000"/>
                </a:solidFill>
                <a:latin typeface="Perpetua" pitchFamily="18" charset="0"/>
                <a:cs typeface="DejaVu Sans"/>
              </a:rPr>
              <a:t>Löschen / Ignorieren / Kommentieren / Anzeigen / Counterspeech anwenden (mit Humor, ironisch, mit Fakten etc.) / Freunde (Community) aktivieren / sich an Kampagnen beteiligen (z.B. #schauhin) / nicht weiterleiten / Stellung beziehen …</a:t>
            </a:r>
          </a:p>
          <a:p>
            <a:pPr>
              <a:buSzPct val="25000"/>
            </a:pPr>
            <a:endParaRPr lang="de-DE" sz="800">
              <a:solidFill>
                <a:srgbClr val="000000"/>
              </a:solidFill>
              <a:latin typeface="Perpetua" pitchFamily="18" charset="0"/>
              <a:cs typeface="DejaVu Sans"/>
              <a:hlinkClick r:id="rId2"/>
            </a:endParaRPr>
          </a:p>
          <a:p>
            <a:pPr>
              <a:buSzPct val="25000"/>
            </a:pPr>
            <a:r>
              <a:rPr lang="de-DE">
                <a:solidFill>
                  <a:srgbClr val="000000"/>
                </a:solidFill>
                <a:latin typeface="Perpetua" pitchFamily="18" charset="0"/>
                <a:cs typeface="DejaVu Sans"/>
                <a:hlinkClick r:id="rId2"/>
              </a:rPr>
              <a:t>Hier</a:t>
            </a:r>
            <a:r>
              <a:rPr lang="de-DE">
                <a:solidFill>
                  <a:srgbClr val="000000"/>
                </a:solidFill>
                <a:latin typeface="Perpetua" pitchFamily="18" charset="0"/>
                <a:cs typeface="DejaVu Sans"/>
              </a:rPr>
              <a:t> sind weitere Infos zu finden – LfM Publikationen </a:t>
            </a:r>
          </a:p>
          <a:p>
            <a:pPr>
              <a:buSzPct val="25000"/>
            </a:pPr>
            <a:endParaRPr lang="de-DE" sz="800" i="1">
              <a:solidFill>
                <a:srgbClr val="000000"/>
              </a:solidFill>
              <a:latin typeface="Perpetua" pitchFamily="18" charset="0"/>
              <a:cs typeface="DejaVu Sans"/>
            </a:endParaRPr>
          </a:p>
          <a:p>
            <a:pPr>
              <a:buSzPct val="25000"/>
            </a:pPr>
            <a:r>
              <a:rPr lang="de-DE">
                <a:solidFill>
                  <a:srgbClr val="558ED5"/>
                </a:solidFill>
                <a:latin typeface="Perpetua" pitchFamily="18" charset="0"/>
                <a:cs typeface="DejaVu Sans"/>
              </a:rPr>
              <a:t>Arbeitsblatt: AB6 Umgang und Tipps</a:t>
            </a:r>
          </a:p>
          <a:p>
            <a:pPr>
              <a:buSzPct val="25000"/>
            </a:pPr>
            <a:endParaRPr lang="de-DE" sz="800" i="1">
              <a:solidFill>
                <a:srgbClr val="000000"/>
              </a:solidFill>
              <a:latin typeface="Perpetua" pitchFamily="18" charset="0"/>
              <a:cs typeface="DejaVu Sans"/>
            </a:endParaRPr>
          </a:p>
          <a:p>
            <a:pPr>
              <a:buSzPct val="25000"/>
            </a:pPr>
            <a:r>
              <a:rPr lang="de-DE">
                <a:solidFill>
                  <a:srgbClr val="558ED5"/>
                </a:solidFill>
                <a:latin typeface="Perpetua" pitchFamily="18" charset="0"/>
                <a:cs typeface="DejaVu Sans"/>
              </a:rPr>
              <a:t>Infoblatt: BRICkS Guidelines für Social Media Manager</a:t>
            </a:r>
            <a:endParaRPr lang="de-DE">
              <a:latin typeface="Perpetua" pitchFamily="18" charset="0"/>
              <a:cs typeface="DejaVu Sans"/>
            </a:endParaRPr>
          </a:p>
          <a:p>
            <a:endParaRPr lang="de-DE">
              <a:latin typeface="Perpetua" pitchFamily="18" charset="0"/>
              <a:cs typeface="DejaVu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extShape 1"/>
          <p:cNvSpPr txBox="1"/>
          <p:nvPr/>
        </p:nvSpPr>
        <p:spPr>
          <a:xfrm>
            <a:off x="804863" y="1557338"/>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Ergänzungen willkommen!</a:t>
            </a:r>
            <a:endParaRPr dirty="0">
              <a:solidFill>
                <a:schemeClr val="tx2">
                  <a:lumMod val="60000"/>
                  <a:lumOff val="40000"/>
                </a:schemeClr>
              </a:solidFill>
              <a:latin typeface="+mn-lt"/>
              <a:ea typeface="+mn-ea"/>
              <a:cs typeface="+mn-cs"/>
            </a:endParaRPr>
          </a:p>
        </p:txBody>
      </p:sp>
      <p:sp>
        <p:nvSpPr>
          <p:cNvPr id="34818" name="TextShape 2"/>
          <p:cNvSpPr txBox="1">
            <a:spLocks noChangeArrowheads="1"/>
          </p:cNvSpPr>
          <p:nvPr/>
        </p:nvSpPr>
        <p:spPr bwMode="auto">
          <a:xfrm>
            <a:off x="820738" y="2547938"/>
            <a:ext cx="7772400" cy="2144712"/>
          </a:xfrm>
          <a:prstGeom prst="rect">
            <a:avLst/>
          </a:prstGeom>
          <a:noFill/>
          <a:ln w="9525">
            <a:noFill/>
            <a:miter lim="800000"/>
            <a:headEnd/>
            <a:tailEnd/>
          </a:ln>
        </p:spPr>
        <p:txBody>
          <a:bodyPr lIns="90000" tIns="45000" rIns="90000" bIns="45000"/>
          <a:lstStyle/>
          <a:p>
            <a:r>
              <a:rPr lang="de-DE" sz="2000">
                <a:solidFill>
                  <a:srgbClr val="000000"/>
                </a:solidFill>
                <a:latin typeface="Perpetua" pitchFamily="18" charset="0"/>
                <a:cs typeface="DejaVu Sans"/>
              </a:rPr>
              <a:t>Wenn Sie neue Websites und Materialien entdecken, die sich bei der Umsetzung des Projekts anbieten, oder eigene Arbeitsblätter entwerfen bzw. vorhandene einsetzen und sie verbessern, würden wir uns freuen, wenn Sie uns Ihre Ideen, Entwürfe etc. an das Projektbüro schicken, so dass wir gemeinsam unseren Methodenkoffer verbessern und weiter füllen können.</a:t>
            </a:r>
            <a:endParaRPr lang="de-DE" sz="1400">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el 3"/>
          <p:cNvSpPr>
            <a:spLocks noGrp="1"/>
          </p:cNvSpPr>
          <p:nvPr>
            <p:ph type="title"/>
          </p:nvPr>
        </p:nvSpPr>
        <p:spPr>
          <a:xfrm>
            <a:off x="622300" y="1727200"/>
            <a:ext cx="7770813" cy="927100"/>
          </a:xfrm>
        </p:spPr>
        <p:txBody>
          <a:bodyPr/>
          <a:lstStyle/>
          <a:p>
            <a:pPr algn="ctr"/>
            <a:r>
              <a:rPr lang="de-DE">
                <a:solidFill>
                  <a:schemeClr val="bg1"/>
                </a:solidFill>
              </a:rPr>
              <a:t>Teil 4: Kreative / Mediale </a:t>
            </a:r>
            <a:br>
              <a:rPr lang="de-DE">
                <a:solidFill>
                  <a:schemeClr val="bg1"/>
                </a:solidFill>
              </a:rPr>
            </a:br>
            <a:r>
              <a:rPr lang="de-DE">
                <a:solidFill>
                  <a:schemeClr val="bg1"/>
                </a:solidFill>
              </a:rPr>
              <a:t>Umsetzung</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el 1"/>
          <p:cNvSpPr>
            <a:spLocks noGrp="1"/>
          </p:cNvSpPr>
          <p:nvPr>
            <p:ph type="title"/>
          </p:nvPr>
        </p:nvSpPr>
        <p:spPr>
          <a:xfrm>
            <a:off x="836613" y="1296988"/>
            <a:ext cx="7770812" cy="925512"/>
          </a:xfrm>
        </p:spPr>
        <p:txBody>
          <a:bodyPr/>
          <a:lstStyle/>
          <a:p>
            <a:r>
              <a:rPr lang="de-DE" sz="3600">
                <a:latin typeface="Franklin Gothic Book" pitchFamily="34" charset="0"/>
              </a:rPr>
              <a:t>Kreative Workshop-Phase</a:t>
            </a:r>
          </a:p>
        </p:txBody>
      </p:sp>
      <p:sp>
        <p:nvSpPr>
          <p:cNvPr id="83970" name="Textfeld 4"/>
          <p:cNvSpPr txBox="1">
            <a:spLocks noChangeArrowheads="1"/>
          </p:cNvSpPr>
          <p:nvPr/>
        </p:nvSpPr>
        <p:spPr bwMode="auto">
          <a:xfrm>
            <a:off x="763588" y="2087563"/>
            <a:ext cx="7713662" cy="2808287"/>
          </a:xfrm>
          <a:prstGeom prst="rect">
            <a:avLst/>
          </a:prstGeom>
          <a:noFill/>
          <a:ln w="9525">
            <a:noFill/>
            <a:miter lim="800000"/>
            <a:headEnd/>
            <a:tailEnd/>
          </a:ln>
        </p:spPr>
        <p:txBody>
          <a:bodyPr>
            <a:spAutoFit/>
          </a:bodyPr>
          <a:lstStyle/>
          <a:p>
            <a:r>
              <a:rPr lang="de-DE">
                <a:latin typeface="Perpetua" pitchFamily="18" charset="0"/>
                <a:cs typeface="DejaVu Sans"/>
              </a:rPr>
              <a:t>In den BRICkS-Workshops haben wir verschiedene kreative Umsetzungsmöglichkeiten mit Referent*innen und Schüler*innen ausprobiert. Auf den nächsten Folien finden Sie ein paar Eindrücke aus unserer Arbeit.</a:t>
            </a:r>
          </a:p>
          <a:p>
            <a:endParaRPr lang="de-DE" sz="800">
              <a:latin typeface="Perpetua" pitchFamily="18" charset="0"/>
              <a:cs typeface="DejaVu Sans"/>
            </a:endParaRPr>
          </a:p>
          <a:p>
            <a:r>
              <a:rPr lang="de-DE">
                <a:latin typeface="Perpetua" pitchFamily="18" charset="0"/>
                <a:cs typeface="DejaVu Sans"/>
              </a:rPr>
              <a:t>Erfahrungsgemäß sollte jede*r  Workshopleiter*in den Workshop ganz nach eigenen Kompetenzen und Möglichkeiten gestalten. Es kann musiziert, gemalt oder gebastelt werden. Je nach technischen Gegebenheiten können die Teilnehmenden auch Videos drehen, Kampagnen kreieren oder Klickstories produzieren. </a:t>
            </a:r>
          </a:p>
          <a:p>
            <a:endParaRPr lang="de-DE" sz="800">
              <a:latin typeface="Perpetua" pitchFamily="18" charset="0"/>
              <a:cs typeface="DejaVu Sans"/>
            </a:endParaRPr>
          </a:p>
          <a:p>
            <a:r>
              <a:rPr lang="de-DE">
                <a:latin typeface="Perpetua" pitchFamily="18" charset="0"/>
                <a:cs typeface="DejaVu Sans"/>
              </a:rPr>
              <a:t>Wir freuen uns über weitere Vorschläge und kreative Umsetzungen, die Sie gerne an uns weiterleiten dürfen.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el 1"/>
          <p:cNvSpPr>
            <a:spLocks noGrp="1"/>
          </p:cNvSpPr>
          <p:nvPr>
            <p:ph type="title"/>
          </p:nvPr>
        </p:nvSpPr>
        <p:spPr>
          <a:xfrm>
            <a:off x="765175" y="1201738"/>
            <a:ext cx="7770813" cy="927100"/>
          </a:xfrm>
        </p:spPr>
        <p:txBody>
          <a:bodyPr/>
          <a:lstStyle/>
          <a:p>
            <a:r>
              <a:rPr lang="de-DE" sz="3600">
                <a:latin typeface="Franklin Gothic Book" pitchFamily="34" charset="0"/>
              </a:rPr>
              <a:t>Kreative / Mediale Umsetzung </a:t>
            </a:r>
            <a:br>
              <a:rPr lang="de-DE" sz="3600">
                <a:latin typeface="Franklin Gothic Book" pitchFamily="34" charset="0"/>
              </a:rPr>
            </a:br>
            <a:r>
              <a:rPr lang="de-DE" sz="1800">
                <a:latin typeface="Franklin Gothic Book" pitchFamily="34" charset="0"/>
              </a:rPr>
              <a:t>Beispiel Musik-Workshop </a:t>
            </a:r>
            <a:br>
              <a:rPr lang="de-DE">
                <a:latin typeface="Franklin Gothic Book" pitchFamily="34" charset="0"/>
              </a:rPr>
            </a:br>
            <a:endParaRPr lang="de-DE"/>
          </a:p>
        </p:txBody>
      </p:sp>
      <p:sp>
        <p:nvSpPr>
          <p:cNvPr id="86018" name="Rechteck 4"/>
          <p:cNvSpPr>
            <a:spLocks noChangeArrowheads="1"/>
          </p:cNvSpPr>
          <p:nvPr/>
        </p:nvSpPr>
        <p:spPr bwMode="auto">
          <a:xfrm>
            <a:off x="695325" y="2230438"/>
            <a:ext cx="8040688" cy="2857500"/>
          </a:xfrm>
          <a:prstGeom prst="rect">
            <a:avLst/>
          </a:prstGeom>
          <a:noFill/>
          <a:ln w="9525">
            <a:noFill/>
            <a:miter lim="800000"/>
            <a:headEnd/>
            <a:tailEnd/>
          </a:ln>
        </p:spPr>
        <p:txBody>
          <a:bodyPr>
            <a:spAutoFit/>
          </a:bodyPr>
          <a:lstStyle/>
          <a:p>
            <a:r>
              <a:rPr lang="de-DE" sz="1400">
                <a:latin typeface="Perpetua" pitchFamily="18" charset="0"/>
                <a:cs typeface="DejaVu Sans"/>
              </a:rPr>
              <a:t>Trainer-Info: Dieser Teil nimmt mit ca. 5 Stunden den größten Teil des Workshops ein. Die beiden Schwerpunkte Text und Musik werden von je einem Trainer (ein Buchautor und ein Musiker) separat erarbeitet. Dabei entstehen im Schreib-Workshop-Teil kurze Texte bzw. Textbausteine in Form von selbst verfassten Liedtextzeilen, Hip-Hop-Lyrik oder experimentellen Texten </a:t>
            </a:r>
            <a:r>
              <a:rPr lang="de-DE" sz="1400">
                <a:latin typeface="Perpetua" pitchFamily="18" charset="0"/>
              </a:rPr>
              <a:t>–</a:t>
            </a:r>
            <a:r>
              <a:rPr lang="de-DE" sz="1400">
                <a:latin typeface="Perpetua" pitchFamily="18" charset="0"/>
                <a:cs typeface="DejaVu Sans"/>
              </a:rPr>
              <a:t>nach Möglichkeit zu einer Art „Story“ gestaltet.</a:t>
            </a:r>
          </a:p>
          <a:p>
            <a:r>
              <a:rPr lang="de-DE" sz="1400">
                <a:latin typeface="Perpetua" pitchFamily="18" charset="0"/>
                <a:cs typeface="DejaVu Sans"/>
              </a:rPr>
              <a:t>Am Anfang werden hierzu mit den Schülern einige kurze Schreib-Übungen durchgeführt, um einen leichteren Zugang zum kreativen Schreibprozess zu finden. </a:t>
            </a:r>
          </a:p>
          <a:p>
            <a:endParaRPr lang="de-DE" sz="1400">
              <a:latin typeface="Perpetua" pitchFamily="18" charset="0"/>
              <a:cs typeface="DejaVu Sans"/>
            </a:endParaRPr>
          </a:p>
          <a:p>
            <a:r>
              <a:rPr lang="de-DE" sz="1400">
                <a:latin typeface="Perpetua" pitchFamily="18" charset="0"/>
                <a:cs typeface="DejaVu Sans"/>
              </a:rPr>
              <a:t>Der Musik-Workshop-Teil greift auf das erarbeitete Text-Material zu und setzt es in Musik um. Der Trainer (Musiker) bietet hierzu je nach Vorlieben bzw. Fähigkeiten der Jugendlichen Umsetzungen in Musikrichtungen wie Rock/Pop, Hip-Hop, Elektronic-Musik usw. an. Auch hier werden Vor-Übungen mit den Schülern durchgeführt. </a:t>
            </a:r>
          </a:p>
          <a:p>
            <a:endParaRPr lang="de-DE" sz="1400">
              <a:latin typeface="Perpetua" pitchFamily="18" charset="0"/>
              <a:cs typeface="DejaVu Sans"/>
            </a:endParaRPr>
          </a:p>
          <a:p>
            <a:r>
              <a:rPr lang="de-DE" sz="1400">
                <a:latin typeface="Perpetua" pitchFamily="18" charset="0"/>
                <a:cs typeface="DejaVu Sans"/>
              </a:rPr>
              <a:t>Das Ergebnis wird im Idealfall in einem Musik-Clip vorgestellt oder innerhalb des „Making-Of“-Video-Trailers eingebunden, der von den Trainern vom gesamten Workshop zusammengefasst und vorgelegt wird.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TextShape 1"/>
          <p:cNvSpPr txBox="1"/>
          <p:nvPr/>
        </p:nvSpPr>
        <p:spPr>
          <a:xfrm>
            <a:off x="814388" y="876300"/>
            <a:ext cx="7772400" cy="1330325"/>
          </a:xfrm>
          <a:prstGeom prst="rect">
            <a:avLst/>
          </a:prstGeom>
        </p:spPr>
        <p:txBody>
          <a:bodyPr lIns="90000" tIns="45000" rIns="90000" bIns="91440" anchor="b"/>
          <a:lstStyle/>
          <a:p>
            <a:pPr fontAlgn="auto">
              <a:spcBef>
                <a:spcPts val="0"/>
              </a:spcBef>
              <a:spcAft>
                <a:spcPts val="0"/>
              </a:spcAft>
              <a:defRPr/>
            </a:pPr>
            <a:endParaRPr lang="de-DE" sz="2400" dirty="0">
              <a:solidFill>
                <a:schemeClr val="tx2">
                  <a:lumMod val="60000"/>
                  <a:lumOff val="40000"/>
                </a:schemeClr>
              </a:solidFill>
              <a:latin typeface="Franklin Gothic Book"/>
              <a:ea typeface="+mn-ea"/>
              <a:cs typeface="+mn-cs"/>
            </a:endParaRPr>
          </a:p>
          <a:p>
            <a:pPr fontAlgn="auto">
              <a:spcBef>
                <a:spcPts val="0"/>
              </a:spcBef>
              <a:spcAft>
                <a:spcPts val="0"/>
              </a:spcAft>
              <a:defRPr/>
            </a:pPr>
            <a:endParaRPr lang="de-DE" sz="2400" dirty="0">
              <a:solidFill>
                <a:schemeClr val="tx2">
                  <a:lumMod val="60000"/>
                  <a:lumOff val="40000"/>
                </a:schemeClr>
              </a:solidFill>
              <a:latin typeface="Franklin Gothic Book"/>
              <a:ea typeface="+mn-ea"/>
              <a:cs typeface="+mn-cs"/>
            </a:endParaRPr>
          </a:p>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Kreative / Mediale Umsetzung </a:t>
            </a:r>
          </a:p>
          <a:p>
            <a:pPr fontAlgn="auto">
              <a:spcBef>
                <a:spcPts val="0"/>
              </a:spcBef>
              <a:spcAft>
                <a:spcPts val="0"/>
              </a:spcAft>
              <a:defRPr/>
            </a:pPr>
            <a:r>
              <a:rPr lang="de-DE" dirty="0">
                <a:solidFill>
                  <a:schemeClr val="tx2">
                    <a:lumMod val="60000"/>
                    <a:lumOff val="40000"/>
                  </a:schemeClr>
                </a:solidFill>
                <a:latin typeface="Franklin Gothic Book"/>
                <a:ea typeface="+mn-ea"/>
                <a:cs typeface="+mn-cs"/>
              </a:rPr>
              <a:t>Beispiel Musik Workshop</a:t>
            </a:r>
          </a:p>
          <a:p>
            <a:pPr fontAlgn="auto">
              <a:spcBef>
                <a:spcPts val="0"/>
              </a:spcBef>
              <a:spcAft>
                <a:spcPts val="0"/>
              </a:spcAft>
              <a:defRPr/>
            </a:pPr>
            <a:endParaRPr dirty="0">
              <a:latin typeface="+mn-lt"/>
              <a:ea typeface="+mn-ea"/>
              <a:cs typeface="+mn-cs"/>
            </a:endParaRPr>
          </a:p>
        </p:txBody>
      </p:sp>
      <p:sp>
        <p:nvSpPr>
          <p:cNvPr id="87042" name="TextShape 2"/>
          <p:cNvSpPr txBox="1">
            <a:spLocks noChangeArrowheads="1"/>
          </p:cNvSpPr>
          <p:nvPr/>
        </p:nvSpPr>
        <p:spPr bwMode="auto">
          <a:xfrm>
            <a:off x="900113" y="1844675"/>
            <a:ext cx="7786687" cy="4175125"/>
          </a:xfrm>
          <a:prstGeom prst="rect">
            <a:avLst/>
          </a:prstGeom>
          <a:noFill/>
          <a:ln w="9525">
            <a:noFill/>
            <a:miter lim="800000"/>
            <a:headEnd/>
            <a:tailEnd/>
          </a:ln>
        </p:spPr>
        <p:txBody>
          <a:bodyPr lIns="90000" tIns="45000" rIns="90000" bIns="45000"/>
          <a:lstStyle/>
          <a:p>
            <a:pPr>
              <a:buSzPct val="25000"/>
            </a:pPr>
            <a:r>
              <a:rPr lang="de-DE" sz="2600" i="1">
                <a:solidFill>
                  <a:srgbClr val="000000"/>
                </a:solidFill>
                <a:latin typeface="Perpetua" pitchFamily="18" charset="0"/>
                <a:cs typeface="DejaVu Sans"/>
              </a:rPr>
              <a:t>
</a:t>
            </a:r>
            <a:r>
              <a:rPr lang="de-DE" sz="2600">
                <a:solidFill>
                  <a:srgbClr val="000000"/>
                </a:solidFill>
                <a:latin typeface="Perpetua" pitchFamily="18" charset="0"/>
                <a:cs typeface="DejaVu Sans"/>
              </a:rPr>
              <a:t>
</a:t>
            </a:r>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a:p>
            <a:endParaRPr lang="de-DE">
              <a:cs typeface="DejaVu Sans"/>
            </a:endParaRPr>
          </a:p>
        </p:txBody>
      </p:sp>
      <p:sp>
        <p:nvSpPr>
          <p:cNvPr id="87043" name="TextShape 2"/>
          <p:cNvSpPr txBox="1">
            <a:spLocks noChangeArrowheads="1"/>
          </p:cNvSpPr>
          <p:nvPr/>
        </p:nvSpPr>
        <p:spPr bwMode="auto">
          <a:xfrm>
            <a:off x="822325" y="1844675"/>
            <a:ext cx="7786688" cy="4175125"/>
          </a:xfrm>
          <a:prstGeom prst="rect">
            <a:avLst/>
          </a:prstGeom>
          <a:noFill/>
          <a:ln w="9525">
            <a:noFill/>
            <a:miter lim="800000"/>
            <a:headEnd/>
            <a:tailEnd/>
          </a:ln>
        </p:spPr>
        <p:txBody>
          <a:bodyPr lIns="90000" tIns="45000" rIns="90000" bIns="45000"/>
          <a:lstStyle/>
          <a:p>
            <a:pPr>
              <a:buSzPct val="25000"/>
            </a:pPr>
            <a:endParaRPr lang="de-DE" sz="2200" u="sng">
              <a:solidFill>
                <a:srgbClr val="CC9900"/>
              </a:solidFill>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a:p>
            <a:endParaRPr lang="de-DE">
              <a:latin typeface="Perpetua" pitchFamily="18" charset="0"/>
              <a:cs typeface="DejaVu Sans"/>
            </a:endParaRPr>
          </a:p>
        </p:txBody>
      </p:sp>
      <p:pic>
        <p:nvPicPr>
          <p:cNvPr id="3" name="Shape">
            <a:hlinkClick r:id="" action="ppaction://media"/>
          </p:cNvPr>
          <p:cNvPicPr>
            <a:picLocks noRot="1" noChangeAspect="1"/>
          </p:cNvPicPr>
          <p:nvPr>
            <a:videoFile r:link="rId1"/>
          </p:nvPr>
        </p:nvPicPr>
        <p:blipFill>
          <a:blip r:embed="rId4"/>
          <a:srcRect/>
          <a:stretch>
            <a:fillRect/>
          </a:stretch>
        </p:blipFill>
        <p:spPr bwMode="auto">
          <a:xfrm>
            <a:off x="1259471" y="2022281"/>
            <a:ext cx="5526087" cy="3108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el 1"/>
          <p:cNvSpPr>
            <a:spLocks noGrp="1"/>
          </p:cNvSpPr>
          <p:nvPr>
            <p:ph type="title"/>
          </p:nvPr>
        </p:nvSpPr>
        <p:spPr>
          <a:xfrm>
            <a:off x="788988" y="1228725"/>
            <a:ext cx="7772400" cy="927100"/>
          </a:xfrm>
        </p:spPr>
        <p:txBody>
          <a:bodyPr/>
          <a:lstStyle/>
          <a:p>
            <a:r>
              <a:rPr lang="de-DE" sz="3600">
                <a:latin typeface="Franklin Gothic Book" pitchFamily="34" charset="0"/>
              </a:rPr>
              <a:t>Kreative / Mediale Umsetzung</a:t>
            </a:r>
            <a:br>
              <a:rPr lang="de-DE">
                <a:latin typeface="Perpetua" pitchFamily="18" charset="0"/>
              </a:rPr>
            </a:br>
            <a:r>
              <a:rPr lang="de-DE" sz="1800">
                <a:latin typeface="Perpetua" pitchFamily="18" charset="0"/>
              </a:rPr>
              <a:t>Zwei Beispiele – Klickstory </a:t>
            </a:r>
          </a:p>
        </p:txBody>
      </p:sp>
      <p:sp>
        <p:nvSpPr>
          <p:cNvPr id="3" name="Untertitel 2"/>
          <p:cNvSpPr>
            <a:spLocks noGrp="1"/>
          </p:cNvSpPr>
          <p:nvPr>
            <p:ph type="subTitle"/>
          </p:nvPr>
        </p:nvSpPr>
        <p:spPr>
          <a:xfrm>
            <a:off x="788988" y="2155825"/>
            <a:ext cx="7772400" cy="3265488"/>
          </a:xfrm>
        </p:spPr>
        <p:txBody>
          <a:bodyPr/>
          <a:lstStyle/>
          <a:p>
            <a:endParaRPr lang="de-DE" sz="1600">
              <a:solidFill>
                <a:schemeClr val="tx1"/>
              </a:solidFill>
              <a:latin typeface="Perpetua" pitchFamily="18" charset="0"/>
            </a:endParaRPr>
          </a:p>
          <a:p>
            <a:endParaRPr lang="de-DE" sz="1600">
              <a:solidFill>
                <a:schemeClr val="tx1"/>
              </a:solidFill>
              <a:latin typeface="Perpetua" pitchFamily="18" charset="0"/>
            </a:endParaRPr>
          </a:p>
          <a:p>
            <a:r>
              <a:rPr lang="de-DE" sz="1600">
                <a:solidFill>
                  <a:schemeClr val="tx1"/>
                </a:solidFill>
                <a:latin typeface="Perpetua" pitchFamily="18" charset="0"/>
              </a:rPr>
              <a:t>Um den Unterschied zwischen Hate Speech und Mobbing zu veranschaulichen, können Sie </a:t>
            </a:r>
          </a:p>
          <a:p>
            <a:r>
              <a:rPr lang="de-DE" sz="1600">
                <a:solidFill>
                  <a:schemeClr val="tx1"/>
                </a:solidFill>
                <a:latin typeface="Perpetua" pitchFamily="18" charset="0"/>
              </a:rPr>
              <a:t>hier zwei unterschiedliche Workshopergebnisse ansehen: </a:t>
            </a:r>
          </a:p>
          <a:p>
            <a:endParaRPr lang="de-DE" sz="800">
              <a:solidFill>
                <a:schemeClr val="tx1"/>
              </a:solidFill>
              <a:latin typeface="Perpetua" pitchFamily="18" charset="0"/>
            </a:endParaRPr>
          </a:p>
          <a:p>
            <a:r>
              <a:rPr lang="de-DE" sz="1600" b="1">
                <a:solidFill>
                  <a:schemeClr val="tx1"/>
                </a:solidFill>
                <a:latin typeface="Perpetua" pitchFamily="18" charset="0"/>
              </a:rPr>
              <a:t>Mobbing: </a:t>
            </a:r>
          </a:p>
          <a:p>
            <a:r>
              <a:rPr lang="de-DE" sz="1600">
                <a:solidFill>
                  <a:schemeClr val="tx1"/>
                </a:solidFill>
                <a:latin typeface="Perpetua" pitchFamily="18" charset="0"/>
              </a:rPr>
              <a:t>Hierzu die folgenden Wordpress Webseiten. </a:t>
            </a:r>
          </a:p>
          <a:p>
            <a:endParaRPr lang="de-DE" sz="800">
              <a:solidFill>
                <a:schemeClr val="tx1"/>
              </a:solidFill>
              <a:latin typeface="Perpetua" pitchFamily="18" charset="0"/>
            </a:endParaRPr>
          </a:p>
          <a:p>
            <a:r>
              <a:rPr lang="de-DE" sz="1600">
                <a:solidFill>
                  <a:schemeClr val="tx1"/>
                </a:solidFill>
                <a:latin typeface="Perpetua" pitchFamily="18" charset="0"/>
              </a:rPr>
              <a:t>Story 1 ist </a:t>
            </a:r>
            <a:r>
              <a:rPr lang="de-DE" sz="1600">
                <a:solidFill>
                  <a:schemeClr val="tx1"/>
                </a:solidFill>
                <a:latin typeface="Perpetua" pitchFamily="18" charset="0"/>
                <a:hlinkClick r:id="rId3"/>
              </a:rPr>
              <a:t>hier</a:t>
            </a:r>
            <a:r>
              <a:rPr lang="de-DE" sz="1600">
                <a:solidFill>
                  <a:schemeClr val="tx1"/>
                </a:solidFill>
                <a:latin typeface="Perpetua" pitchFamily="18" charset="0"/>
              </a:rPr>
              <a:t> zu finden. </a:t>
            </a:r>
          </a:p>
          <a:p>
            <a:endParaRPr lang="de-DE" sz="800">
              <a:solidFill>
                <a:schemeClr val="tx1"/>
              </a:solidFill>
              <a:latin typeface="Perpetua" pitchFamily="18" charset="0"/>
            </a:endParaRPr>
          </a:p>
          <a:p>
            <a:r>
              <a:rPr lang="de-DE" sz="1600">
                <a:solidFill>
                  <a:schemeClr val="tx1"/>
                </a:solidFill>
                <a:latin typeface="Perpetua" pitchFamily="18" charset="0"/>
              </a:rPr>
              <a:t>Story 2 finden Sie </a:t>
            </a:r>
            <a:r>
              <a:rPr lang="de-DE" sz="1600">
                <a:solidFill>
                  <a:schemeClr val="tx1"/>
                </a:solidFill>
                <a:latin typeface="Perpetua" pitchFamily="18" charset="0"/>
                <a:hlinkClick r:id="rId4"/>
              </a:rPr>
              <a:t>hier</a:t>
            </a:r>
            <a:r>
              <a:rPr lang="de-DE" sz="1600">
                <a:solidFill>
                  <a:schemeClr val="tx1"/>
                </a:solidFill>
                <a:latin typeface="Perpetua" pitchFamily="18" charset="0"/>
              </a:rPr>
              <a:t>.</a:t>
            </a:r>
          </a:p>
          <a:p>
            <a:endParaRPr lang="de-DE" sz="800">
              <a:solidFill>
                <a:schemeClr val="tx1"/>
              </a:solidFill>
              <a:latin typeface="Perpetua" pitchFamily="18" charset="0"/>
            </a:endParaRPr>
          </a:p>
          <a:p>
            <a:r>
              <a:rPr lang="de-DE" sz="1600" b="1">
                <a:solidFill>
                  <a:schemeClr val="tx1"/>
                </a:solidFill>
                <a:latin typeface="Perpetua" pitchFamily="18" charset="0"/>
              </a:rPr>
              <a:t>Hate Speech: </a:t>
            </a:r>
          </a:p>
          <a:p>
            <a:r>
              <a:rPr lang="de-DE" sz="1600">
                <a:solidFill>
                  <a:schemeClr val="tx1"/>
                </a:solidFill>
                <a:latin typeface="Perpetua" pitchFamily="18" charset="0"/>
              </a:rPr>
              <a:t>Hierzu haben wir die Klickstory „Instagram Hate Speech Präsentation“ kreiert. </a:t>
            </a:r>
          </a:p>
          <a:p>
            <a:endParaRPr lang="de-DE" sz="800">
              <a:solidFill>
                <a:schemeClr val="tx1"/>
              </a:solidFill>
              <a:latin typeface="Perpetua" pitchFamily="18" charset="0"/>
            </a:endParaRPr>
          </a:p>
          <a:p>
            <a:r>
              <a:rPr lang="de-DE" sz="1600">
                <a:solidFill>
                  <a:schemeClr val="tx1"/>
                </a:solidFill>
                <a:latin typeface="Perpetua" pitchFamily="18" charset="0"/>
              </a:rPr>
              <a:t>Diese Klickstory befindet sich im Ordner „Umsetzung“. Hier finden Sie auch eine</a:t>
            </a:r>
          </a:p>
          <a:p>
            <a:r>
              <a:rPr lang="de-DE" sz="1600">
                <a:solidFill>
                  <a:schemeClr val="tx1"/>
                </a:solidFill>
                <a:latin typeface="Perpetua" pitchFamily="18" charset="0"/>
              </a:rPr>
              <a:t>Beschreibung zu der Erstellung einer Klickstory. </a:t>
            </a:r>
          </a:p>
          <a:p>
            <a:endParaRPr lang="de-DE" sz="1800">
              <a:solidFill>
                <a:schemeClr val="tx1"/>
              </a:solidFill>
            </a:endParaRPr>
          </a:p>
          <a:p>
            <a:endParaRPr lang="de-DE" sz="1800">
              <a:solidFill>
                <a:schemeClr val="tx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el 1"/>
          <p:cNvSpPr>
            <a:spLocks noGrp="1"/>
          </p:cNvSpPr>
          <p:nvPr>
            <p:ph type="title"/>
          </p:nvPr>
        </p:nvSpPr>
        <p:spPr>
          <a:xfrm>
            <a:off x="998538" y="1135063"/>
            <a:ext cx="7772400" cy="927100"/>
          </a:xfrm>
        </p:spPr>
        <p:txBody>
          <a:bodyPr/>
          <a:lstStyle/>
          <a:p>
            <a:r>
              <a:rPr lang="de-DE" sz="3600">
                <a:latin typeface="Franklin Gothic Book" pitchFamily="34" charset="0"/>
              </a:rPr>
              <a:t>Kreative / Mediale Umsetzung </a:t>
            </a:r>
            <a:br>
              <a:rPr lang="de-DE" sz="3600">
                <a:latin typeface="Franklin Gothic Book" pitchFamily="34" charset="0"/>
              </a:rPr>
            </a:br>
            <a:r>
              <a:rPr lang="de-DE" sz="1800">
                <a:latin typeface="Franklin Gothic Book" pitchFamily="34" charset="0"/>
              </a:rPr>
              <a:t>Videobeispiel aus einem Partnerworkshop in Ungarn </a:t>
            </a:r>
          </a:p>
        </p:txBody>
      </p:sp>
      <p:pic>
        <p:nvPicPr>
          <p:cNvPr id="4" name="Shape">
            <a:hlinkClick r:id="" action="ppaction://media"/>
          </p:cNvPr>
          <p:cNvPicPr>
            <a:picLocks noRot="1" noChangeAspect="1"/>
          </p:cNvPicPr>
          <p:nvPr>
            <a:videoFile r:link="rId1"/>
          </p:nvPr>
        </p:nvPicPr>
        <p:blipFill>
          <a:blip r:embed="rId3"/>
          <a:srcRect/>
          <a:stretch>
            <a:fillRect/>
          </a:stretch>
        </p:blipFill>
        <p:spPr bwMode="auto">
          <a:xfrm>
            <a:off x="998538" y="2295525"/>
            <a:ext cx="4919662" cy="2768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el 1"/>
          <p:cNvSpPr>
            <a:spLocks noGrp="1"/>
          </p:cNvSpPr>
          <p:nvPr>
            <p:ph type="title"/>
          </p:nvPr>
        </p:nvSpPr>
        <p:spPr>
          <a:xfrm>
            <a:off x="863600" y="1092200"/>
            <a:ext cx="7770813" cy="885825"/>
          </a:xfrm>
        </p:spPr>
        <p:txBody>
          <a:bodyPr/>
          <a:lstStyle/>
          <a:p>
            <a:br>
              <a:rPr lang="de-DE" sz="3600">
                <a:latin typeface="Franklin Gothic Book" pitchFamily="34" charset="0"/>
              </a:rPr>
            </a:br>
            <a:r>
              <a:rPr lang="de-DE" sz="3600">
                <a:latin typeface="Franklin Gothic Book" pitchFamily="34" charset="0"/>
              </a:rPr>
              <a:t>Kreative / Mediale Umsetzung</a:t>
            </a:r>
            <a:br>
              <a:rPr lang="de-DE" sz="3600">
                <a:latin typeface="Franklin Gothic Book" pitchFamily="34" charset="0"/>
              </a:rPr>
            </a:br>
            <a:r>
              <a:rPr lang="de-DE" sz="1800">
                <a:latin typeface="Franklin Gothic Book" pitchFamily="34" charset="0"/>
              </a:rPr>
              <a:t>Fotostorys mit Avataren gestalten</a:t>
            </a:r>
            <a:br>
              <a:rPr lang="de-DE" sz="3600" b="1">
                <a:solidFill>
                  <a:srgbClr val="000000"/>
                </a:solidFill>
                <a:latin typeface="Perpetua" pitchFamily="18" charset="0"/>
              </a:rPr>
            </a:br>
            <a:endParaRPr lang="de-DE" sz="3600"/>
          </a:p>
        </p:txBody>
      </p:sp>
      <p:sp>
        <p:nvSpPr>
          <p:cNvPr id="92162" name="Textfeld 3"/>
          <p:cNvSpPr txBox="1">
            <a:spLocks noChangeArrowheads="1"/>
          </p:cNvSpPr>
          <p:nvPr/>
        </p:nvSpPr>
        <p:spPr bwMode="auto">
          <a:xfrm>
            <a:off x="863600" y="2052638"/>
            <a:ext cx="7038975" cy="2954337"/>
          </a:xfrm>
          <a:prstGeom prst="rect">
            <a:avLst/>
          </a:prstGeom>
          <a:noFill/>
          <a:ln w="9525">
            <a:noFill/>
            <a:miter lim="800000"/>
            <a:headEnd/>
            <a:tailEnd/>
          </a:ln>
        </p:spPr>
        <p:txBody>
          <a:bodyPr>
            <a:spAutoFit/>
          </a:bodyPr>
          <a:lstStyle/>
          <a:p>
            <a:pPr>
              <a:buSzPct val="25000"/>
              <a:buFont typeface="Wingdings 2" pitchFamily="18" charset="2"/>
              <a:buChar char=""/>
            </a:pPr>
            <a:endParaRPr lang="de-DE" sz="800">
              <a:solidFill>
                <a:srgbClr val="000000"/>
              </a:solidFill>
              <a:latin typeface="Perpetua" pitchFamily="18" charset="0"/>
              <a:cs typeface="DejaVu Sans"/>
            </a:endParaRPr>
          </a:p>
          <a:p>
            <a:pPr>
              <a:buSzPct val="25000"/>
            </a:pPr>
            <a:r>
              <a:rPr lang="de-DE" b="1">
                <a:solidFill>
                  <a:srgbClr val="000000"/>
                </a:solidFill>
                <a:latin typeface="Perpetua" pitchFamily="18" charset="0"/>
                <a:cs typeface="DejaVu Sans"/>
              </a:rPr>
              <a:t>Ziel: </a:t>
            </a:r>
            <a:r>
              <a:rPr lang="de-DE">
                <a:solidFill>
                  <a:srgbClr val="000000"/>
                </a:solidFill>
                <a:latin typeface="Perpetua" pitchFamily="18" charset="0"/>
                <a:cs typeface="DejaVu Sans"/>
              </a:rPr>
              <a:t>Die Ergebnisse des Workshops sollen durch  „Avatare“ erzählt werden, z.B. indem sich die Figuren über Inhalte des Workshops „unterhalten“ oder sich gegenseitig Tipps geben.</a:t>
            </a:r>
          </a:p>
          <a:p>
            <a:pPr>
              <a:buSzPct val="25000"/>
            </a:pPr>
            <a:endParaRPr lang="de-DE" sz="800">
              <a:solidFill>
                <a:srgbClr val="000000"/>
              </a:solidFill>
              <a:latin typeface="Perpetua" pitchFamily="18" charset="0"/>
              <a:cs typeface="DejaVu Sans"/>
            </a:endParaRPr>
          </a:p>
          <a:p>
            <a:pPr>
              <a:buSzPct val="25000"/>
            </a:pPr>
            <a:r>
              <a:rPr lang="de-DE" b="1">
                <a:solidFill>
                  <a:srgbClr val="000000"/>
                </a:solidFill>
                <a:latin typeface="Perpetua" pitchFamily="18" charset="0"/>
                <a:cs typeface="DejaVu Sans"/>
              </a:rPr>
              <a:t>Hintergrund</a:t>
            </a:r>
            <a:r>
              <a:rPr lang="de-DE">
                <a:solidFill>
                  <a:srgbClr val="000000"/>
                </a:solidFill>
                <a:latin typeface="Perpetua" pitchFamily="18" charset="0"/>
                <a:cs typeface="DejaVu Sans"/>
              </a:rPr>
              <a:t>: Teilweise möchten Jugendliche nicht vor der Kamera als „Schauspieler“ auftreten (digitale Fotostory). Um die Ergebnisse eines Workshops dennoch als Story zu präsentieren, eignet es sich, „Avatare“ einzusetzen, die die Jugendlichen selbst gestalten können</a:t>
            </a:r>
          </a:p>
          <a:p>
            <a:pPr>
              <a:buSzPct val="25000"/>
            </a:pPr>
            <a:endParaRPr lang="de-DE" sz="800">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Eine detaillierte Beschreibung zum Aufbau einer Avatarstory finden Sie im Ordner „Umsetzung“.</a:t>
            </a:r>
            <a:endParaRPr lang="de-DE">
              <a:latin typeface="Perpetua" pitchFamily="18" charset="0"/>
              <a:cs typeface="DejaVu San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el 1"/>
          <p:cNvSpPr>
            <a:spLocks noGrp="1"/>
          </p:cNvSpPr>
          <p:nvPr>
            <p:ph type="title"/>
          </p:nvPr>
        </p:nvSpPr>
        <p:spPr>
          <a:xfrm>
            <a:off x="900113" y="1527175"/>
            <a:ext cx="7770812" cy="927100"/>
          </a:xfrm>
        </p:spPr>
        <p:txBody>
          <a:bodyPr/>
          <a:lstStyle/>
          <a:p>
            <a:pPr>
              <a:buSzPct val="25000"/>
            </a:pPr>
            <a:r>
              <a:rPr lang="de-DE" sz="3600">
                <a:latin typeface="Franklin Gothic Book" pitchFamily="34" charset="0"/>
              </a:rPr>
              <a:t>Kreative / Mediale Umsetzung</a:t>
            </a:r>
            <a:br>
              <a:rPr lang="de-DE" sz="4400">
                <a:latin typeface="Franklin Gothic Book" pitchFamily="34" charset="0"/>
              </a:rPr>
            </a:br>
            <a:r>
              <a:rPr lang="de-DE" sz="1800">
                <a:latin typeface="Franklin Gothic Book" pitchFamily="34" charset="0"/>
              </a:rPr>
              <a:t>Kampagnen gegen Hate Speech </a:t>
            </a:r>
            <a:br>
              <a:rPr lang="de-DE" sz="4400" b="1">
                <a:solidFill>
                  <a:srgbClr val="000000"/>
                </a:solidFill>
                <a:latin typeface="Perpetua" pitchFamily="18" charset="0"/>
              </a:rPr>
            </a:br>
            <a:endParaRPr lang="de-DE" b="1">
              <a:solidFill>
                <a:srgbClr val="000000"/>
              </a:solidFill>
              <a:latin typeface="Perpetua" pitchFamily="18" charset="0"/>
            </a:endParaRPr>
          </a:p>
        </p:txBody>
      </p:sp>
      <p:sp>
        <p:nvSpPr>
          <p:cNvPr id="93186" name="Rechteck 2"/>
          <p:cNvSpPr>
            <a:spLocks noChangeArrowheads="1"/>
          </p:cNvSpPr>
          <p:nvPr/>
        </p:nvSpPr>
        <p:spPr bwMode="auto">
          <a:xfrm>
            <a:off x="835025" y="2286000"/>
            <a:ext cx="7348538" cy="2411413"/>
          </a:xfrm>
          <a:prstGeom prst="rect">
            <a:avLst/>
          </a:prstGeom>
          <a:noFill/>
          <a:ln w="9525">
            <a:noFill/>
            <a:miter lim="800000"/>
            <a:headEnd/>
            <a:tailEnd/>
          </a:ln>
        </p:spPr>
        <p:txBody>
          <a:bodyPr>
            <a:spAutoFit/>
          </a:bodyPr>
          <a:lstStyle/>
          <a:p>
            <a:pPr>
              <a:buSzPct val="25000"/>
            </a:pPr>
            <a:r>
              <a:rPr lang="de-DE">
                <a:solidFill>
                  <a:srgbClr val="000000"/>
                </a:solidFill>
                <a:latin typeface="Perpetua" pitchFamily="18" charset="0"/>
                <a:cs typeface="DejaVu Sans"/>
              </a:rPr>
              <a:t>In jeder Gruppe finden sich die unterschiedlichsten kreativen Interessen. Dies kann sehr gut genutzt werden, um auch in kürzeren Workshops Kampagnen gegen Hate Speech entwickeln zu lassen:</a:t>
            </a:r>
          </a:p>
          <a:p>
            <a:pPr>
              <a:buSzPct val="25000"/>
            </a:pPr>
            <a:endParaRPr lang="de-DE">
              <a:solidFill>
                <a:srgbClr val="000000"/>
              </a:solidFill>
              <a:latin typeface="Perpetua" pitchFamily="18" charset="0"/>
              <a:cs typeface="DejaVu Sans"/>
            </a:endParaRPr>
          </a:p>
          <a:p>
            <a:pPr>
              <a:buSzPct val="25000"/>
            </a:pPr>
            <a:r>
              <a:rPr lang="de-DE">
                <a:solidFill>
                  <a:srgbClr val="000000"/>
                </a:solidFill>
                <a:latin typeface="Perpetua" pitchFamily="18" charset="0"/>
                <a:cs typeface="DejaVu Sans"/>
              </a:rPr>
              <a:t>Vom Plakat über einen Videoclip, eine Fotoaktion oder auch eine Interview-Umfrage lassen sich viele Dinge auch mit einfachen technischen Hilfsmitteln und klassischen Materialien realisieren.</a:t>
            </a:r>
          </a:p>
          <a:p>
            <a:pPr>
              <a:buSzPct val="25000"/>
            </a:pPr>
            <a:endParaRPr lang="de-DE">
              <a:solidFill>
                <a:srgbClr val="000000"/>
              </a:solidFill>
              <a:latin typeface="Perpetua" pitchFamily="18" charset="0"/>
              <a:cs typeface="DejaVu Sans"/>
            </a:endParaRPr>
          </a:p>
          <a:p>
            <a:pPr>
              <a:buSzPct val="25000"/>
            </a:pPr>
            <a:endParaRPr lang="de-DE" sz="800">
              <a:solidFill>
                <a:srgbClr val="000000"/>
              </a:solidFill>
              <a:latin typeface="Perpetua" pitchFamily="18" charset="0"/>
              <a:cs typeface="DejaVu San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el 1"/>
          <p:cNvSpPr>
            <a:spLocks noGrp="1"/>
          </p:cNvSpPr>
          <p:nvPr>
            <p:ph type="title"/>
          </p:nvPr>
        </p:nvSpPr>
        <p:spPr>
          <a:xfrm>
            <a:off x="900113" y="1527175"/>
            <a:ext cx="7770812" cy="927100"/>
          </a:xfrm>
        </p:spPr>
        <p:txBody>
          <a:bodyPr/>
          <a:lstStyle/>
          <a:p>
            <a:pPr>
              <a:buSzPct val="25000"/>
            </a:pPr>
            <a:r>
              <a:rPr lang="de-DE" sz="3600">
                <a:latin typeface="Franklin Gothic Book" pitchFamily="34" charset="0"/>
              </a:rPr>
              <a:t>Kreative / Mediale Umsetzung</a:t>
            </a:r>
            <a:br>
              <a:rPr lang="de-DE" sz="4400">
                <a:latin typeface="Franklin Gothic Book" pitchFamily="34" charset="0"/>
              </a:rPr>
            </a:br>
            <a:r>
              <a:rPr lang="de-DE" sz="1800">
                <a:latin typeface="Franklin Gothic Book" pitchFamily="34" charset="0"/>
              </a:rPr>
              <a:t>Kampagnen gegen Hate Speech </a:t>
            </a:r>
            <a:br>
              <a:rPr lang="de-DE" sz="4400" b="1">
                <a:solidFill>
                  <a:srgbClr val="000000"/>
                </a:solidFill>
                <a:latin typeface="Perpetua" pitchFamily="18" charset="0"/>
              </a:rPr>
            </a:br>
            <a:endParaRPr lang="de-DE" b="1">
              <a:solidFill>
                <a:srgbClr val="000000"/>
              </a:solidFill>
              <a:latin typeface="Perpetua" pitchFamily="18" charset="0"/>
            </a:endParaRPr>
          </a:p>
        </p:txBody>
      </p:sp>
      <p:pic>
        <p:nvPicPr>
          <p:cNvPr id="94210" name="Grafik 4"/>
          <p:cNvPicPr>
            <a:picLocks noChangeAspect="1"/>
          </p:cNvPicPr>
          <p:nvPr/>
        </p:nvPicPr>
        <p:blipFill>
          <a:blip r:embed="rId2"/>
          <a:srcRect/>
          <a:stretch>
            <a:fillRect/>
          </a:stretch>
        </p:blipFill>
        <p:spPr bwMode="auto">
          <a:xfrm>
            <a:off x="4478338" y="2128838"/>
            <a:ext cx="4068762" cy="3051175"/>
          </a:xfrm>
          <a:prstGeom prst="rect">
            <a:avLst/>
          </a:prstGeom>
          <a:noFill/>
          <a:ln w="9525">
            <a:noFill/>
            <a:miter lim="800000"/>
            <a:headEnd/>
            <a:tailEnd/>
          </a:ln>
        </p:spPr>
      </p:pic>
      <p:pic>
        <p:nvPicPr>
          <p:cNvPr id="94211" name="Inhaltsplatzhalter 3"/>
          <p:cNvPicPr>
            <a:picLocks noChangeAspect="1"/>
          </p:cNvPicPr>
          <p:nvPr/>
        </p:nvPicPr>
        <p:blipFill>
          <a:blip r:embed="rId3"/>
          <a:srcRect/>
          <a:stretch>
            <a:fillRect/>
          </a:stretch>
        </p:blipFill>
        <p:spPr bwMode="auto">
          <a:xfrm>
            <a:off x="604838" y="2593975"/>
            <a:ext cx="4032250" cy="3024188"/>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el 3"/>
          <p:cNvSpPr>
            <a:spLocks noGrp="1"/>
          </p:cNvSpPr>
          <p:nvPr>
            <p:ph type="title"/>
          </p:nvPr>
        </p:nvSpPr>
        <p:spPr>
          <a:xfrm>
            <a:off x="889000" y="1790700"/>
            <a:ext cx="7772400" cy="927100"/>
          </a:xfrm>
        </p:spPr>
        <p:txBody>
          <a:bodyPr/>
          <a:lstStyle/>
          <a:p>
            <a:pPr algn="ctr"/>
            <a:r>
              <a:rPr lang="de-DE">
                <a:solidFill>
                  <a:schemeClr val="bg1"/>
                </a:solidFill>
              </a:rPr>
              <a:t>Teil 5: Feedback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Text Box 4"/>
          <p:cNvSpPr txBox="1">
            <a:spLocks noChangeArrowheads="1"/>
          </p:cNvSpPr>
          <p:nvPr/>
        </p:nvSpPr>
        <p:spPr bwMode="auto">
          <a:xfrm>
            <a:off x="803275" y="3091691"/>
            <a:ext cx="5989637" cy="1631216"/>
          </a:xfrm>
          <a:prstGeom prst="rect">
            <a:avLst/>
          </a:prstGeom>
          <a:noFill/>
          <a:ln w="9525">
            <a:noFill/>
            <a:miter lim="800000"/>
            <a:headEnd/>
            <a:tailEnd/>
          </a:ln>
          <a:effectLst/>
        </p:spPr>
        <p:txBody>
          <a:bodyPr>
            <a:spAutoFit/>
          </a:bodyPr>
          <a:lstStyle/>
          <a:p>
            <a:r>
              <a:rPr lang="de-DE" sz="2000" b="1" dirty="0">
                <a:solidFill>
                  <a:srgbClr val="000000"/>
                </a:solidFill>
                <a:latin typeface="Perpetua" pitchFamily="18" charset="0"/>
              </a:rPr>
              <a:t>Abgrenzung: Was kann ein Workshop nicht leisten:
</a:t>
            </a:r>
          </a:p>
          <a:p>
            <a:pPr>
              <a:buClr>
                <a:schemeClr val="accent1"/>
              </a:buClr>
              <a:buSzPct val="50000"/>
              <a:buFont typeface="Wingdings" pitchFamily="2" charset="2"/>
              <a:buChar char="§"/>
            </a:pPr>
            <a:r>
              <a:rPr lang="de-DE" sz="2000" dirty="0">
                <a:solidFill>
                  <a:srgbClr val="000000"/>
                </a:solidFill>
                <a:latin typeface="Perpetua" pitchFamily="18" charset="0"/>
              </a:rPr>
              <a:t> </a:t>
            </a:r>
            <a:r>
              <a:rPr lang="de-DE" sz="2000" dirty="0" err="1">
                <a:solidFill>
                  <a:srgbClr val="000000"/>
                </a:solidFill>
                <a:latin typeface="Perpetua" pitchFamily="18" charset="0"/>
              </a:rPr>
              <a:t>Hate</a:t>
            </a:r>
            <a:r>
              <a:rPr lang="de-DE" sz="2000" dirty="0">
                <a:solidFill>
                  <a:srgbClr val="000000"/>
                </a:solidFill>
                <a:latin typeface="Perpetua" pitchFamily="18" charset="0"/>
              </a:rPr>
              <a:t> Speech </a:t>
            </a:r>
            <a:r>
              <a:rPr lang="de-DE" sz="2000" b="1" dirty="0">
                <a:solidFill>
                  <a:srgbClr val="000000"/>
                </a:solidFill>
                <a:latin typeface="Perpetua" pitchFamily="18" charset="0"/>
              </a:rPr>
              <a:t>wissenschaftlich</a:t>
            </a:r>
            <a:r>
              <a:rPr lang="de-DE" sz="2000" dirty="0">
                <a:solidFill>
                  <a:srgbClr val="000000"/>
                </a:solidFill>
                <a:latin typeface="Perpetua" pitchFamily="18" charset="0"/>
              </a:rPr>
              <a:t> analysieren.</a:t>
            </a:r>
          </a:p>
          <a:p>
            <a:pPr>
              <a:buClr>
                <a:schemeClr val="accent1"/>
              </a:buClr>
              <a:buSzPct val="50000"/>
              <a:buFont typeface="Wingdings" pitchFamily="2" charset="2"/>
              <a:buChar char="§"/>
            </a:pPr>
            <a:r>
              <a:rPr lang="de-DE" sz="2000" dirty="0">
                <a:solidFill>
                  <a:srgbClr val="000000"/>
                </a:solidFill>
                <a:latin typeface="Perpetua" pitchFamily="18" charset="0"/>
              </a:rPr>
              <a:t> ein </a:t>
            </a:r>
            <a:r>
              <a:rPr lang="de-DE" sz="2000" b="1" dirty="0">
                <a:solidFill>
                  <a:srgbClr val="000000"/>
                </a:solidFill>
                <a:latin typeface="Perpetua" pitchFamily="18" charset="0"/>
              </a:rPr>
              <a:t>Patentrezept</a:t>
            </a:r>
            <a:r>
              <a:rPr lang="de-DE" sz="2000" dirty="0">
                <a:solidFill>
                  <a:srgbClr val="000000"/>
                </a:solidFill>
                <a:latin typeface="Perpetua" pitchFamily="18" charset="0"/>
              </a:rPr>
              <a:t> gegen </a:t>
            </a:r>
            <a:r>
              <a:rPr lang="de-DE" sz="2000" dirty="0" err="1">
                <a:solidFill>
                  <a:srgbClr val="000000"/>
                </a:solidFill>
                <a:latin typeface="Perpetua" pitchFamily="18" charset="0"/>
              </a:rPr>
              <a:t>Hate</a:t>
            </a:r>
            <a:r>
              <a:rPr lang="de-DE" sz="2000" dirty="0">
                <a:solidFill>
                  <a:srgbClr val="000000"/>
                </a:solidFill>
                <a:latin typeface="Perpetua" pitchFamily="18" charset="0"/>
              </a:rPr>
              <a:t> Speech entwickeln.</a:t>
            </a:r>
          </a:p>
          <a:p>
            <a:pPr>
              <a:buClr>
                <a:schemeClr val="accent1"/>
              </a:buClr>
              <a:buSzPct val="50000"/>
              <a:buFont typeface="Wingdings" pitchFamily="2" charset="2"/>
              <a:buChar char="§"/>
            </a:pPr>
            <a:r>
              <a:rPr lang="de-DE" sz="2000" b="1" dirty="0">
                <a:solidFill>
                  <a:srgbClr val="000000"/>
                </a:solidFill>
                <a:latin typeface="Perpetua" pitchFamily="18" charset="0"/>
              </a:rPr>
              <a:t> Alle Fragen</a:t>
            </a:r>
            <a:r>
              <a:rPr lang="de-DE" sz="2000" dirty="0">
                <a:solidFill>
                  <a:srgbClr val="000000"/>
                </a:solidFill>
                <a:latin typeface="Perpetua" pitchFamily="18" charset="0"/>
              </a:rPr>
              <a:t> beantworten.</a:t>
            </a:r>
            <a:endParaRPr lang="de-DE" dirty="0"/>
          </a:p>
        </p:txBody>
      </p:sp>
      <p:sp>
        <p:nvSpPr>
          <p:cNvPr id="233" name="TextShape 1"/>
          <p:cNvSpPr txBox="1"/>
          <p:nvPr/>
        </p:nvSpPr>
        <p:spPr>
          <a:xfrm>
            <a:off x="803275" y="1177925"/>
            <a:ext cx="78486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Workshops allgemein</a:t>
            </a:r>
            <a:endParaRPr dirty="0">
              <a:solidFill>
                <a:schemeClr val="tx2">
                  <a:lumMod val="60000"/>
                  <a:lumOff val="40000"/>
                </a:schemeClr>
              </a:solidFill>
              <a:latin typeface="+mn-lt"/>
              <a:ea typeface="+mn-ea"/>
              <a:cs typeface="+mn-cs"/>
            </a:endParaRPr>
          </a:p>
        </p:txBody>
      </p:sp>
      <p:sp>
        <p:nvSpPr>
          <p:cNvPr id="234" name="TextShape 2"/>
          <p:cNvSpPr txBox="1"/>
          <p:nvPr/>
        </p:nvSpPr>
        <p:spPr>
          <a:xfrm>
            <a:off x="803275" y="2089150"/>
            <a:ext cx="7772400" cy="744538"/>
          </a:xfrm>
          <a:prstGeom prst="rect">
            <a:avLst/>
          </a:prstGeom>
        </p:spPr>
        <p:txBody>
          <a:bodyPr lIns="90000" tIns="45000" rIns="90000" bIns="45000"/>
          <a:lstStyle/>
          <a:p>
            <a:r>
              <a:rPr lang="de-DE" sz="2000" b="1">
                <a:solidFill>
                  <a:srgbClr val="000000"/>
                </a:solidFill>
                <a:latin typeface="Perpetua" pitchFamily="18" charset="0"/>
                <a:cs typeface="DejaVu Sans"/>
              </a:rPr>
              <a:t>Bei der Konzeption eines Workshops können folgende Überlegungen zu Grenzen und Zielen, hilfreich sein:</a:t>
            </a:r>
            <a:endParaRPr lang="de-DE">
              <a:solidFill>
                <a:srgbClr val="000000"/>
              </a:solidFill>
              <a:latin typeface="Perpetua" pitchFamily="18" charset="0"/>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el 2"/>
          <p:cNvSpPr>
            <a:spLocks noGrp="1"/>
          </p:cNvSpPr>
          <p:nvPr>
            <p:ph type="title"/>
          </p:nvPr>
        </p:nvSpPr>
        <p:spPr>
          <a:xfrm>
            <a:off x="1074117" y="1261235"/>
            <a:ext cx="7772400" cy="927100"/>
          </a:xfrm>
        </p:spPr>
        <p:txBody>
          <a:bodyPr/>
          <a:lstStyle/>
          <a:p>
            <a:r>
              <a:rPr lang="de-DE" sz="3600" dirty="0">
                <a:latin typeface="Franklin Gothic Book" pitchFamily="34" charset="0"/>
              </a:rPr>
              <a:t>Feedback zum Workshop</a:t>
            </a:r>
          </a:p>
        </p:txBody>
      </p:sp>
      <p:sp>
        <p:nvSpPr>
          <p:cNvPr id="5" name="Textfeld 4"/>
          <p:cNvSpPr txBox="1"/>
          <p:nvPr/>
        </p:nvSpPr>
        <p:spPr>
          <a:xfrm>
            <a:off x="1074117" y="2082317"/>
            <a:ext cx="7013575" cy="2903537"/>
          </a:xfrm>
          <a:prstGeom prst="rect">
            <a:avLst/>
          </a:prstGeom>
          <a:noFill/>
        </p:spPr>
        <p:txBody>
          <a:bodyPr>
            <a:spAutoFit/>
          </a:bodyPr>
          <a:lstStyle/>
          <a:p>
            <a:r>
              <a:rPr lang="de-DE" sz="1600" dirty="0">
                <a:latin typeface="Perpetua" pitchFamily="18" charset="0"/>
                <a:cs typeface="DejaVu Sans"/>
              </a:rPr>
              <a:t>Eine abschließende Feedback-Runde und besonders eine Möglichkeit zur Präsentation der kreativen Umsetzung steht selbstverständlich am Ende jedes Workshops. </a:t>
            </a:r>
          </a:p>
          <a:p>
            <a:endParaRPr lang="de-DE" sz="800" dirty="0">
              <a:latin typeface="Perpetua" pitchFamily="18" charset="0"/>
              <a:cs typeface="DejaVu Sans"/>
            </a:endParaRPr>
          </a:p>
          <a:p>
            <a:r>
              <a:rPr lang="de-DE" sz="1600" dirty="0">
                <a:latin typeface="Perpetua" pitchFamily="18" charset="0"/>
                <a:cs typeface="DejaVu Sans"/>
              </a:rPr>
              <a:t>Nach 158 Stunden Workshop im Rahmen des Projekt </a:t>
            </a:r>
            <a:r>
              <a:rPr lang="de-DE" sz="1600" dirty="0" err="1">
                <a:latin typeface="Perpetua" pitchFamily="18" charset="0"/>
                <a:cs typeface="DejaVu Sans"/>
              </a:rPr>
              <a:t>BRICkS</a:t>
            </a:r>
            <a:r>
              <a:rPr lang="de-DE" sz="1600" dirty="0">
                <a:latin typeface="Perpetua" pitchFamily="18" charset="0"/>
                <a:cs typeface="DejaVu Sans"/>
              </a:rPr>
              <a:t> können wir sagen, dass die Schüler*innen und auch die Lehrer*innen sehr viel positives Feedback gegeben haben. Von allen Seiten wurde bestätigt, dass das Thema „wichtig“, „interessant“ und „hochaktuell“ sei.</a:t>
            </a:r>
          </a:p>
          <a:p>
            <a:r>
              <a:rPr lang="de-DE" sz="1600" dirty="0">
                <a:latin typeface="Perpetua" pitchFamily="18" charset="0"/>
                <a:cs typeface="DejaVu Sans"/>
              </a:rPr>
              <a:t> </a:t>
            </a:r>
          </a:p>
          <a:p>
            <a:r>
              <a:rPr lang="de-DE" sz="1600" dirty="0">
                <a:latin typeface="Perpetua" pitchFamily="18" charset="0"/>
                <a:cs typeface="DejaVu Sans"/>
              </a:rPr>
              <a:t>Den Schüler*innen hat vor allem die Nutzung von aktuellen Beispielen und Videomaterial gut gefallen. Viele haben sich über die kreative Arbeit und die einleitenden Spiele gefreut. Für jüngere Schüler*innen (bis ca. zur Jahrgangsstufe 7) steht meist das Thema „Cybermobbing“ im Vordergrund. Allerdings lässt sich leider auch hier feststellen, dass immer häufiger auch jüngere Menschen Kontakt mit Online </a:t>
            </a:r>
            <a:r>
              <a:rPr lang="de-DE" sz="1600" dirty="0" err="1">
                <a:latin typeface="Perpetua" pitchFamily="18" charset="0"/>
                <a:cs typeface="DejaVu Sans"/>
              </a:rPr>
              <a:t>Hate</a:t>
            </a:r>
            <a:r>
              <a:rPr lang="de-DE" sz="1600" dirty="0">
                <a:latin typeface="Perpetua" pitchFamily="18" charset="0"/>
                <a:cs typeface="DejaVu Sans"/>
              </a:rPr>
              <a:t> Speech haben. </a:t>
            </a:r>
            <a:endParaRPr lang="de-DE" dirty="0">
              <a:latin typeface="Perpetua" pitchFamily="18" charset="0"/>
              <a:cs typeface="DejaVu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el 3"/>
          <p:cNvSpPr>
            <a:spLocks noGrp="1"/>
          </p:cNvSpPr>
          <p:nvPr>
            <p:ph type="title"/>
          </p:nvPr>
        </p:nvSpPr>
        <p:spPr>
          <a:xfrm>
            <a:off x="889000" y="1790700"/>
            <a:ext cx="7772400" cy="927100"/>
          </a:xfrm>
        </p:spPr>
        <p:txBody>
          <a:bodyPr/>
          <a:lstStyle/>
          <a:p>
            <a:pPr algn="ctr"/>
            <a:r>
              <a:rPr lang="de-DE">
                <a:solidFill>
                  <a:schemeClr val="bg1"/>
                </a:solidFill>
              </a:rPr>
              <a:t>Danke und Impressum</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p:nvPr>
        </p:nvSpPr>
        <p:spPr>
          <a:xfrm>
            <a:off x="811213" y="2247900"/>
            <a:ext cx="7694612" cy="3135313"/>
          </a:xfrm>
        </p:spPr>
        <p:txBody>
          <a:bodyPr/>
          <a:lstStyle/>
          <a:p>
            <a:pPr fontAlgn="auto">
              <a:spcAft>
                <a:spcPts val="0"/>
              </a:spcAft>
              <a:defRPr/>
            </a:pPr>
            <a:r>
              <a:rPr lang="de-DE" sz="1600" dirty="0">
                <a:solidFill>
                  <a:schemeClr val="tx1"/>
                </a:solidFill>
                <a:latin typeface="Perpetua"/>
                <a:cs typeface="Perpetua"/>
              </a:rPr>
              <a:t>Wir bedanken uns bei allen Referent*innen für die engagierte Mitarbeit und</a:t>
            </a:r>
            <a:br>
              <a:rPr lang="de-DE" sz="1600" dirty="0">
                <a:solidFill>
                  <a:schemeClr val="tx1"/>
                </a:solidFill>
                <a:latin typeface="Perpetua"/>
                <a:cs typeface="Perpetua"/>
              </a:rPr>
            </a:br>
            <a:r>
              <a:rPr lang="de-DE" sz="1600" dirty="0">
                <a:solidFill>
                  <a:schemeClr val="tx1"/>
                </a:solidFill>
                <a:latin typeface="Perpetua"/>
                <a:cs typeface="Perpetua"/>
              </a:rPr>
              <a:t>für die Durchführung von Workshops: </a:t>
            </a:r>
          </a:p>
          <a:p>
            <a:pPr fontAlgn="auto">
              <a:spcAft>
                <a:spcPts val="0"/>
              </a:spcAft>
              <a:defRPr/>
            </a:pPr>
            <a:r>
              <a:rPr lang="de-DE" sz="1600" dirty="0">
                <a:solidFill>
                  <a:schemeClr val="tx1">
                    <a:lumMod val="95000"/>
                    <a:lumOff val="5000"/>
                  </a:schemeClr>
                </a:solidFill>
                <a:latin typeface="Perpetua"/>
                <a:cs typeface="Perpetua"/>
              </a:rPr>
              <a:t>Leo Cresnar, Milena Droste, Marie Huchthausen, Lars Klostermann, Christo Machtemes,</a:t>
            </a:r>
          </a:p>
          <a:p>
            <a:pPr fontAlgn="auto">
              <a:spcAft>
                <a:spcPts val="0"/>
              </a:spcAft>
              <a:defRPr/>
            </a:pPr>
            <a:r>
              <a:rPr lang="de-DE" sz="1600" dirty="0">
                <a:solidFill>
                  <a:schemeClr val="tx1">
                    <a:lumMod val="95000"/>
                    <a:lumOff val="5000"/>
                  </a:schemeClr>
                </a:solidFill>
                <a:latin typeface="Perpetua"/>
                <a:cs typeface="Perpetua"/>
              </a:rPr>
              <a:t>Angela </a:t>
            </a:r>
            <a:r>
              <a:rPr lang="de-DE" sz="1600" dirty="0" err="1">
                <a:solidFill>
                  <a:schemeClr val="tx1">
                    <a:lumMod val="95000"/>
                    <a:lumOff val="5000"/>
                  </a:schemeClr>
                </a:solidFill>
                <a:latin typeface="Perpetua"/>
                <a:cs typeface="Perpetua"/>
              </a:rPr>
              <a:t>Matianis</a:t>
            </a:r>
            <a:r>
              <a:rPr lang="de-DE" sz="1600" dirty="0">
                <a:solidFill>
                  <a:schemeClr val="tx1">
                    <a:lumMod val="95000"/>
                    <a:lumOff val="5000"/>
                  </a:schemeClr>
                </a:solidFill>
                <a:latin typeface="Perpetua"/>
                <a:cs typeface="Perpetua"/>
              </a:rPr>
              <a:t>, Pete Meyer, Reimund Neufeld, Johannes </a:t>
            </a:r>
            <a:r>
              <a:rPr lang="de-DE" sz="1600" dirty="0" err="1">
                <a:solidFill>
                  <a:schemeClr val="tx1">
                    <a:lumMod val="95000"/>
                    <a:lumOff val="5000"/>
                  </a:schemeClr>
                </a:solidFill>
                <a:latin typeface="Perpetua"/>
                <a:cs typeface="Perpetua"/>
              </a:rPr>
              <a:t>Wentzel</a:t>
            </a:r>
            <a:endParaRPr lang="de-DE" sz="1600" dirty="0">
              <a:solidFill>
                <a:schemeClr val="tx1">
                  <a:lumMod val="95000"/>
                  <a:lumOff val="5000"/>
                </a:schemeClr>
              </a:solidFill>
              <a:latin typeface="Perpetua"/>
              <a:cs typeface="Perpetua"/>
            </a:endParaRPr>
          </a:p>
          <a:p>
            <a:pPr fontAlgn="auto">
              <a:spcAft>
                <a:spcPts val="0"/>
              </a:spcAft>
              <a:defRPr/>
            </a:pPr>
            <a:endParaRPr lang="de-DE" sz="1600" dirty="0">
              <a:solidFill>
                <a:schemeClr val="tx1">
                  <a:lumMod val="95000"/>
                  <a:lumOff val="5000"/>
                </a:schemeClr>
              </a:solidFill>
              <a:latin typeface="Perpetua"/>
              <a:cs typeface="Perpetua"/>
            </a:endParaRPr>
          </a:p>
          <a:p>
            <a:pPr fontAlgn="auto">
              <a:spcAft>
                <a:spcPts val="0"/>
              </a:spcAft>
              <a:defRPr/>
            </a:pPr>
            <a:r>
              <a:rPr lang="de-DE" sz="1600" dirty="0">
                <a:solidFill>
                  <a:schemeClr val="tx1"/>
                </a:solidFill>
                <a:latin typeface="Perpetua"/>
                <a:cs typeface="Perpetua"/>
              </a:rPr>
              <a:t>Wir bedanken uns bei allen Lehrer*innen und Schüler*innen, die mit uns </a:t>
            </a:r>
            <a:br>
              <a:rPr lang="de-DE" sz="1600" dirty="0">
                <a:solidFill>
                  <a:schemeClr val="tx1"/>
                </a:solidFill>
                <a:latin typeface="Perpetua"/>
                <a:cs typeface="Perpetua"/>
              </a:rPr>
            </a:br>
            <a:r>
              <a:rPr lang="de-DE" sz="1600" dirty="0">
                <a:solidFill>
                  <a:schemeClr val="tx1"/>
                </a:solidFill>
                <a:latin typeface="Perpetua"/>
                <a:cs typeface="Perpetua"/>
              </a:rPr>
              <a:t>einen Workshop durchgeführt haben.</a:t>
            </a:r>
          </a:p>
          <a:p>
            <a:pPr fontAlgn="auto">
              <a:spcAft>
                <a:spcPts val="0"/>
              </a:spcAft>
              <a:defRPr/>
            </a:pPr>
            <a:endParaRPr lang="de-DE" sz="1600" dirty="0">
              <a:solidFill>
                <a:schemeClr val="tx1"/>
              </a:solidFill>
              <a:latin typeface="Perpetua"/>
              <a:cs typeface="Perpetua"/>
            </a:endParaRPr>
          </a:p>
          <a:p>
            <a:pPr fontAlgn="auto">
              <a:spcAft>
                <a:spcPts val="0"/>
              </a:spcAft>
              <a:defRPr/>
            </a:pPr>
            <a:r>
              <a:rPr lang="de-DE" sz="1600" dirty="0">
                <a:solidFill>
                  <a:schemeClr val="tx1">
                    <a:lumMod val="95000"/>
                    <a:lumOff val="5000"/>
                  </a:schemeClr>
                </a:solidFill>
                <a:latin typeface="Perpetua"/>
                <a:cs typeface="Perpetua"/>
              </a:rPr>
              <a:t>Einen besonderen Dank gilt allen Expert*innen und Journalist*innen, </a:t>
            </a:r>
            <a:br>
              <a:rPr lang="de-DE" sz="1600" dirty="0">
                <a:solidFill>
                  <a:schemeClr val="tx1">
                    <a:lumMod val="95000"/>
                    <a:lumOff val="5000"/>
                  </a:schemeClr>
                </a:solidFill>
                <a:latin typeface="Perpetua"/>
                <a:cs typeface="Perpetua"/>
              </a:rPr>
            </a:br>
            <a:r>
              <a:rPr lang="de-DE" sz="1600" dirty="0">
                <a:solidFill>
                  <a:schemeClr val="tx1">
                    <a:lumMod val="95000"/>
                    <a:lumOff val="5000"/>
                  </a:schemeClr>
                </a:solidFill>
                <a:latin typeface="Perpetua"/>
                <a:cs typeface="Perpetua"/>
              </a:rPr>
              <a:t>die uns für Interviews zur Verfügung standen und bei der Erarbeitung des Themas </a:t>
            </a:r>
            <a:br>
              <a:rPr lang="de-DE" sz="1600" dirty="0">
                <a:solidFill>
                  <a:schemeClr val="tx1">
                    <a:lumMod val="95000"/>
                    <a:lumOff val="5000"/>
                  </a:schemeClr>
                </a:solidFill>
                <a:latin typeface="Perpetua"/>
                <a:cs typeface="Perpetua"/>
              </a:rPr>
            </a:br>
            <a:r>
              <a:rPr lang="de-DE" sz="1600" dirty="0">
                <a:solidFill>
                  <a:schemeClr val="tx1">
                    <a:lumMod val="95000"/>
                    <a:lumOff val="5000"/>
                  </a:schemeClr>
                </a:solidFill>
                <a:latin typeface="Perpetua"/>
                <a:cs typeface="Perpetua"/>
              </a:rPr>
              <a:t>unterstützt haben.</a:t>
            </a:r>
          </a:p>
          <a:p>
            <a:pPr fontAlgn="auto">
              <a:spcAft>
                <a:spcPts val="0"/>
              </a:spcAft>
              <a:defRPr/>
            </a:pPr>
            <a:r>
              <a:rPr lang="de-DE" sz="1600" dirty="0">
                <a:solidFill>
                  <a:schemeClr val="tx1"/>
                </a:solidFill>
                <a:latin typeface="Perpetua"/>
                <a:cs typeface="Perpetua"/>
              </a:rPr>
              <a:t>Ein Dank gilt auch allen Institutionen, deren Informationen und Links wir für diese </a:t>
            </a:r>
            <a:br>
              <a:rPr lang="de-DE" sz="1600" dirty="0">
                <a:solidFill>
                  <a:schemeClr val="tx1"/>
                </a:solidFill>
                <a:latin typeface="Perpetua"/>
                <a:cs typeface="Perpetua"/>
              </a:rPr>
            </a:br>
            <a:r>
              <a:rPr lang="de-DE" sz="1600" dirty="0">
                <a:solidFill>
                  <a:schemeClr val="tx1"/>
                </a:solidFill>
                <a:latin typeface="Perpetua"/>
                <a:cs typeface="Perpetua"/>
              </a:rPr>
              <a:t>Zusammenstellung nutzen dürfen. </a:t>
            </a:r>
          </a:p>
        </p:txBody>
      </p:sp>
      <p:sp>
        <p:nvSpPr>
          <p:cNvPr id="2" name="Rechteck 1"/>
          <p:cNvSpPr/>
          <p:nvPr/>
        </p:nvSpPr>
        <p:spPr>
          <a:xfrm>
            <a:off x="709613" y="1565275"/>
            <a:ext cx="1460500" cy="590550"/>
          </a:xfrm>
          <a:prstGeom prst="rect">
            <a:avLst/>
          </a:prstGeom>
        </p:spPr>
        <p:txBody>
          <a:bodyPr wrap="none">
            <a:spAutoFit/>
          </a:bodyPr>
          <a:lstStyle/>
          <a:p>
            <a:pPr fontAlgn="auto">
              <a:lnSpc>
                <a:spcPct val="90000"/>
              </a:lnSpc>
              <a:spcAft>
                <a:spcPts val="0"/>
              </a:spcAft>
              <a:defRPr/>
            </a:pPr>
            <a:r>
              <a:rPr lang="de-DE" sz="3600" dirty="0">
                <a:solidFill>
                  <a:schemeClr val="tx2">
                    <a:lumMod val="60000"/>
                    <a:lumOff val="40000"/>
                  </a:schemeClr>
                </a:solidFill>
                <a:latin typeface="Franklin Gothic Book"/>
                <a:ea typeface="+mj-ea"/>
                <a:cs typeface="Perpetua"/>
              </a:rPr>
              <a:t>Danke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body"/>
          </p:nvPr>
        </p:nvSpPr>
        <p:spPr>
          <a:xfrm>
            <a:off x="914400" y="2562225"/>
            <a:ext cx="3792538" cy="2740025"/>
          </a:xfrm>
          <a:extLst/>
        </p:spPr>
        <p:txBody>
          <a:bodyPr wrap="square" lIns="91440" tIns="45720" rIns="91440" bIns="45720">
            <a:spAutoFit/>
          </a:bodyPr>
          <a:lstStyle/>
          <a:p>
            <a:pPr eaLnBrk="0" hangingPunct="0">
              <a:lnSpc>
                <a:spcPct val="100000"/>
              </a:lnSpc>
            </a:pPr>
            <a:r>
              <a:rPr lang="de-DE" altLang="de-DE" sz="1400" b="1" dirty="0">
                <a:solidFill>
                  <a:schemeClr val="tx1"/>
                </a:solidFill>
                <a:latin typeface="Perpetua" pitchFamily="18" charset="0"/>
                <a:ea typeface="Calibri" pitchFamily="34" charset="0"/>
                <a:cs typeface="Times New Roman" pitchFamily="18" charset="0"/>
              </a:rPr>
              <a:t>Team </a:t>
            </a:r>
            <a:r>
              <a:rPr lang="de-DE" altLang="de-DE" sz="1400" b="1" dirty="0" err="1">
                <a:solidFill>
                  <a:schemeClr val="tx1"/>
                </a:solidFill>
                <a:latin typeface="Perpetua" pitchFamily="18" charset="0"/>
                <a:ea typeface="Calibri" pitchFamily="34" charset="0"/>
                <a:cs typeface="Times New Roman" pitchFamily="18" charset="0"/>
              </a:rPr>
              <a:t>BRICkS</a:t>
            </a:r>
            <a:endParaRPr lang="de-DE" altLang="de-DE" sz="1400" dirty="0">
              <a:solidFill>
                <a:schemeClr val="tx1"/>
              </a:solidFill>
              <a:latin typeface="Perpetua" pitchFamily="18" charset="0"/>
              <a:ea typeface="Calibri" pitchFamily="34" charset="0"/>
              <a:cs typeface="Times New Roman" pitchFamily="18" charset="0"/>
            </a:endParaRP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Aycha Riffi  -  Projektleitung </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Guido Kowalski – Projektleitung </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Annette Schneider – Recherche und Öffentlichkeitsarbeit</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Birgit Krutzke – Finanzen</a:t>
            </a:r>
          </a:p>
          <a:p>
            <a:pPr eaLnBrk="0" hangingPunct="0">
              <a:lnSpc>
                <a:spcPct val="100000"/>
              </a:lnSpc>
            </a:pPr>
            <a:endParaRPr lang="de-DE" altLang="de-DE" sz="1400" dirty="0">
              <a:solidFill>
                <a:schemeClr val="tx1"/>
              </a:solidFill>
              <a:latin typeface="Perpetua" pitchFamily="18" charset="0"/>
              <a:ea typeface="Calibri" pitchFamily="34" charset="0"/>
              <a:cs typeface="Times New Roman" pitchFamily="18" charset="0"/>
            </a:endParaRPr>
          </a:p>
          <a:p>
            <a:pPr eaLnBrk="0" hangingPunct="0">
              <a:lnSpc>
                <a:spcPct val="100000"/>
              </a:lnSpc>
            </a:pPr>
            <a:r>
              <a:rPr lang="de-DE" altLang="de-DE" sz="1400" b="1" dirty="0">
                <a:solidFill>
                  <a:schemeClr val="tx1"/>
                </a:solidFill>
                <a:latin typeface="Perpetua" pitchFamily="18" charset="0"/>
                <a:ea typeface="Calibri" pitchFamily="34" charset="0"/>
                <a:cs typeface="Times New Roman" pitchFamily="18" charset="0"/>
              </a:rPr>
              <a:t>Konzeption und Inhalt: </a:t>
            </a:r>
            <a:endParaRPr lang="de-DE" altLang="de-DE" sz="1400" dirty="0">
              <a:solidFill>
                <a:schemeClr val="tx1"/>
              </a:solidFill>
              <a:latin typeface="Perpetua" pitchFamily="18" charset="0"/>
              <a:ea typeface="Calibri" pitchFamily="34" charset="0"/>
              <a:cs typeface="Times New Roman" pitchFamily="18" charset="0"/>
            </a:endParaRP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Aycha Riffi, Grimme-Akademie </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Johannes </a:t>
            </a:r>
            <a:r>
              <a:rPr lang="de-DE" altLang="de-DE" sz="1400" dirty="0" err="1">
                <a:solidFill>
                  <a:schemeClr val="tx1"/>
                </a:solidFill>
                <a:latin typeface="Perpetua" pitchFamily="18" charset="0"/>
                <a:ea typeface="Calibri" pitchFamily="34" charset="0"/>
                <a:cs typeface="Times New Roman" pitchFamily="18" charset="0"/>
              </a:rPr>
              <a:t>Wentzel</a:t>
            </a:r>
            <a:r>
              <a:rPr lang="de-DE" altLang="de-DE" sz="1400" dirty="0">
                <a:solidFill>
                  <a:schemeClr val="tx1"/>
                </a:solidFill>
                <a:latin typeface="Perpetua" pitchFamily="18" charset="0"/>
                <a:ea typeface="Calibri" pitchFamily="34" charset="0"/>
                <a:cs typeface="Times New Roman" pitchFamily="18" charset="0"/>
              </a:rPr>
              <a:t>, Medienpädagoge</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Marie von Lobenstein, Studentische Hilfskraft </a:t>
            </a:r>
          </a:p>
          <a:p>
            <a:pPr eaLnBrk="0" hangingPunct="0">
              <a:lnSpc>
                <a:spcPct val="100000"/>
              </a:lnSpc>
            </a:pPr>
            <a:endParaRPr lang="de-DE" altLang="de-DE" sz="1800" dirty="0">
              <a:solidFill>
                <a:schemeClr val="tx1"/>
              </a:solidFill>
              <a:ea typeface="Calibri" pitchFamily="34" charset="0"/>
              <a:cs typeface="Times New Roman" pitchFamily="18" charset="0"/>
            </a:endParaRPr>
          </a:p>
        </p:txBody>
      </p:sp>
      <p:sp>
        <p:nvSpPr>
          <p:cNvPr id="5" name="Textplatzhalter 4"/>
          <p:cNvSpPr>
            <a:spLocks noGrp="1"/>
          </p:cNvSpPr>
          <p:nvPr>
            <p:ph type="body"/>
          </p:nvPr>
        </p:nvSpPr>
        <p:spPr>
          <a:xfrm>
            <a:off x="4970463" y="1839913"/>
            <a:ext cx="3792537" cy="3986212"/>
          </a:xfrm>
        </p:spPr>
        <p:txBody>
          <a:bodyPr/>
          <a:lstStyle/>
          <a:p>
            <a:pPr eaLnBrk="0" hangingPunct="0">
              <a:lnSpc>
                <a:spcPct val="100000"/>
              </a:lnSpc>
            </a:pPr>
            <a:r>
              <a:rPr lang="de-DE" altLang="de-DE" sz="1400" b="1" dirty="0">
                <a:solidFill>
                  <a:schemeClr val="tx1"/>
                </a:solidFill>
                <a:latin typeface="Perpetua" pitchFamily="18" charset="0"/>
                <a:ea typeface="Calibri" pitchFamily="34" charset="0"/>
                <a:cs typeface="Times New Roman" pitchFamily="18" charset="0"/>
              </a:rPr>
              <a:t>Projektbüro: </a:t>
            </a:r>
            <a:endParaRPr lang="de-DE" altLang="de-DE" sz="1400" dirty="0">
              <a:solidFill>
                <a:schemeClr val="tx1"/>
              </a:solidFill>
              <a:latin typeface="Perpetua" pitchFamily="18" charset="0"/>
              <a:ea typeface="Calibri" pitchFamily="34" charset="0"/>
              <a:cs typeface="Times New Roman" pitchFamily="18" charset="0"/>
            </a:endParaRP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Grimme-Institut GmbH</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Eduard-</a:t>
            </a:r>
            <a:r>
              <a:rPr lang="de-DE" altLang="de-DE" sz="1400" dirty="0" err="1">
                <a:solidFill>
                  <a:schemeClr val="tx1"/>
                </a:solidFill>
                <a:latin typeface="Perpetua" pitchFamily="18" charset="0"/>
                <a:ea typeface="Calibri" pitchFamily="34" charset="0"/>
                <a:cs typeface="Times New Roman" pitchFamily="18" charset="0"/>
              </a:rPr>
              <a:t>Weitsch</a:t>
            </a:r>
            <a:r>
              <a:rPr lang="de-DE" altLang="de-DE" sz="1400" dirty="0">
                <a:solidFill>
                  <a:schemeClr val="tx1"/>
                </a:solidFill>
                <a:latin typeface="Perpetua" pitchFamily="18" charset="0"/>
                <a:ea typeface="Calibri" pitchFamily="34" charset="0"/>
                <a:cs typeface="Times New Roman" pitchFamily="18" charset="0"/>
              </a:rPr>
              <a:t>-Weg 25</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45768 Marl</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    </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Telefon: 02365 9189-45</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E-Mail: </a:t>
            </a:r>
            <a:r>
              <a:rPr lang="de-DE" sz="1400" dirty="0">
                <a:latin typeface="Perpetua"/>
                <a:hlinkClick r:id="rId2"/>
              </a:rPr>
              <a:t>germany@bricksproject.eu</a:t>
            </a:r>
            <a:endParaRPr lang="de-DE" altLang="de-DE" sz="1400" dirty="0">
              <a:latin typeface="Perpetua"/>
              <a:ea typeface="Calibri" pitchFamily="34" charset="0"/>
              <a:cs typeface="Times New Roman" pitchFamily="18" charset="0"/>
            </a:endParaRP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Dieses Material steht unter der </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Creative-</a:t>
            </a:r>
            <a:r>
              <a:rPr lang="de-DE" altLang="de-DE" sz="1400" dirty="0" err="1">
                <a:solidFill>
                  <a:schemeClr val="tx1"/>
                </a:solidFill>
                <a:latin typeface="Perpetua" pitchFamily="18" charset="0"/>
                <a:ea typeface="Calibri" pitchFamily="34" charset="0"/>
                <a:cs typeface="Times New Roman" pitchFamily="18" charset="0"/>
              </a:rPr>
              <a:t>Commons</a:t>
            </a:r>
            <a:r>
              <a:rPr lang="de-DE" altLang="de-DE" sz="1400" dirty="0">
                <a:solidFill>
                  <a:schemeClr val="tx1"/>
                </a:solidFill>
                <a:latin typeface="Perpetua" pitchFamily="18" charset="0"/>
                <a:ea typeface="Calibri" pitchFamily="34" charset="0"/>
                <a:cs typeface="Times New Roman" pitchFamily="18" charset="0"/>
              </a:rPr>
              <a:t>-Lizenz Namensnennung</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 Nicht kommerziell – </a:t>
            </a:r>
          </a:p>
          <a:p>
            <a:pPr eaLnBrk="0" hangingPunct="0">
              <a:lnSpc>
                <a:spcPct val="100000"/>
              </a:lnSpc>
            </a:pPr>
            <a:r>
              <a:rPr lang="de-DE" altLang="de-DE" sz="1400" dirty="0">
                <a:solidFill>
                  <a:schemeClr val="tx1"/>
                </a:solidFill>
                <a:latin typeface="Perpetua" pitchFamily="18" charset="0"/>
                <a:ea typeface="Calibri" pitchFamily="34" charset="0"/>
                <a:cs typeface="Times New Roman" pitchFamily="18" charset="0"/>
              </a:rPr>
              <a:t>Keine Bearbeitungen 4.0 International. </a:t>
            </a:r>
            <a:br>
              <a:rPr lang="de-DE" altLang="de-DE" sz="1400" dirty="0">
                <a:solidFill>
                  <a:schemeClr val="tx1"/>
                </a:solidFill>
                <a:latin typeface="Perpetua" pitchFamily="18" charset="0"/>
                <a:ea typeface="Calibri" pitchFamily="34" charset="0"/>
                <a:cs typeface="Times New Roman" pitchFamily="18" charset="0"/>
              </a:rPr>
            </a:br>
            <a:r>
              <a:rPr lang="de-DE" altLang="de-DE" sz="1400" dirty="0">
                <a:solidFill>
                  <a:schemeClr val="tx1"/>
                </a:solidFill>
                <a:latin typeface="Perpetua" pitchFamily="18" charset="0"/>
                <a:ea typeface="Calibri" pitchFamily="34" charset="0"/>
                <a:cs typeface="Times New Roman" pitchFamily="18" charset="0"/>
              </a:rPr>
              <a:t>Um eine Kopie dieser Lizenz zu sehen, </a:t>
            </a:r>
            <a:br>
              <a:rPr lang="de-DE" altLang="de-DE" sz="1400" dirty="0">
                <a:latin typeface="Perpetua" pitchFamily="18" charset="0"/>
                <a:ea typeface="Calibri" pitchFamily="34" charset="0"/>
                <a:cs typeface="Times New Roman" pitchFamily="18" charset="0"/>
              </a:rPr>
            </a:br>
            <a:r>
              <a:rPr lang="de-DE" altLang="de-DE" sz="1400" u="sng" dirty="0">
                <a:latin typeface="Perpetua" pitchFamily="18" charset="0"/>
                <a:ea typeface="Calibri" pitchFamily="34" charset="0"/>
                <a:cs typeface="Times New Roman" pitchFamily="18" charset="0"/>
                <a:hlinkClick r:id="rId3"/>
              </a:rPr>
              <a:t>http://creativecommons.org/licenses/by-nc-nd/4.0/</a:t>
            </a:r>
            <a:endParaRPr lang="de-DE" altLang="de-DE" sz="1400" u="sng" dirty="0">
              <a:latin typeface="Perpetua" pitchFamily="18" charset="0"/>
              <a:ea typeface="Calibri" pitchFamily="34" charset="0"/>
              <a:cs typeface="Times New Roman" pitchFamily="18" charset="0"/>
            </a:endParaRPr>
          </a:p>
          <a:p>
            <a:pPr eaLnBrk="0" hangingPunct="0">
              <a:lnSpc>
                <a:spcPct val="100000"/>
              </a:lnSpc>
            </a:pPr>
            <a:endParaRPr lang="de-DE" altLang="de-DE" sz="1400" dirty="0">
              <a:latin typeface="Perpetua" pitchFamily="18" charset="0"/>
              <a:ea typeface="Calibri" pitchFamily="34" charset="0"/>
              <a:cs typeface="Times New Roman" pitchFamily="18" charset="0"/>
            </a:endParaRPr>
          </a:p>
          <a:p>
            <a:endParaRPr lang="de-DE" dirty="0">
              <a:ea typeface="Calibri" pitchFamily="34" charset="0"/>
              <a:cs typeface="Times New Roman" pitchFamily="18" charset="0"/>
            </a:endParaRPr>
          </a:p>
        </p:txBody>
      </p:sp>
      <p:sp>
        <p:nvSpPr>
          <p:cNvPr id="100355" name="Titel 1"/>
          <p:cNvSpPr>
            <a:spLocks noGrp="1"/>
          </p:cNvSpPr>
          <p:nvPr>
            <p:ph type="title"/>
          </p:nvPr>
        </p:nvSpPr>
        <p:spPr>
          <a:xfrm>
            <a:off x="900113" y="836613"/>
            <a:ext cx="7770812" cy="927100"/>
          </a:xfrm>
        </p:spPr>
        <p:txBody>
          <a:bodyPr/>
          <a:lstStyle/>
          <a:p>
            <a:r>
              <a:rPr lang="de-DE" sz="3600" dirty="0">
                <a:latin typeface="Franklin Gothic Book" pitchFamily="34" charset="0"/>
              </a:rPr>
              <a:t>Impressum</a:t>
            </a:r>
          </a:p>
        </p:txBody>
      </p:sp>
      <p:pic>
        <p:nvPicPr>
          <p:cNvPr id="100356" name="Grafik 6"/>
          <p:cNvPicPr>
            <a:picLocks noChangeAspect="1" noChangeArrowheads="1"/>
          </p:cNvPicPr>
          <p:nvPr/>
        </p:nvPicPr>
        <p:blipFill>
          <a:blip r:embed="rId4"/>
          <a:srcRect/>
          <a:stretch>
            <a:fillRect/>
          </a:stretch>
        </p:blipFill>
        <p:spPr bwMode="auto">
          <a:xfrm>
            <a:off x="4970463" y="5302250"/>
            <a:ext cx="1214437" cy="427037"/>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TextShape 1"/>
          <p:cNvSpPr txBox="1"/>
          <p:nvPr/>
        </p:nvSpPr>
        <p:spPr>
          <a:xfrm>
            <a:off x="801688" y="1114425"/>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Workshops allgemein </a:t>
            </a:r>
            <a:endParaRPr dirty="0">
              <a:solidFill>
                <a:schemeClr val="tx2">
                  <a:lumMod val="60000"/>
                  <a:lumOff val="40000"/>
                </a:schemeClr>
              </a:solidFill>
              <a:latin typeface="+mn-lt"/>
              <a:ea typeface="+mn-ea"/>
              <a:cs typeface="+mn-cs"/>
            </a:endParaRPr>
          </a:p>
        </p:txBody>
      </p:sp>
      <p:sp>
        <p:nvSpPr>
          <p:cNvPr id="236" name="TextShape 2"/>
          <p:cNvSpPr txBox="1"/>
          <p:nvPr/>
        </p:nvSpPr>
        <p:spPr>
          <a:xfrm>
            <a:off x="817563" y="2009775"/>
            <a:ext cx="7772400" cy="4175125"/>
          </a:xfrm>
          <a:prstGeom prst="rect">
            <a:avLst/>
          </a:prstGeom>
        </p:spPr>
        <p:txBody>
          <a:bodyPr lIns="90000" tIns="45000" rIns="90000" bIns="45000"/>
          <a:lstStyle/>
          <a:p>
            <a:pPr fontAlgn="auto">
              <a:spcBef>
                <a:spcPts val="0"/>
              </a:spcBef>
              <a:spcAft>
                <a:spcPts val="0"/>
              </a:spcAft>
              <a:defRPr/>
            </a:pPr>
            <a:r>
              <a:rPr lang="de-DE" sz="2000" b="1" dirty="0">
                <a:solidFill>
                  <a:srgbClr val="000000"/>
                </a:solidFill>
                <a:latin typeface="Perpetua"/>
                <a:ea typeface="+mn-ea"/>
                <a:cs typeface="+mn-cs"/>
              </a:rPr>
              <a:t>Ziel eines Workshops ist es …
</a:t>
            </a:r>
            <a:endParaRPr lang="de-DE" sz="2000" dirty="0">
              <a:latin typeface="Perpetua"/>
              <a:ea typeface="+mn-ea"/>
              <a:cs typeface="+mn-cs"/>
            </a:endParaRPr>
          </a:p>
          <a:p>
            <a:pPr fontAlgn="auto">
              <a:spcBef>
                <a:spcPts val="0"/>
              </a:spcBef>
              <a:spcAft>
                <a:spcPts val="0"/>
              </a:spcAft>
              <a:defRPr/>
            </a:pPr>
            <a:r>
              <a:rPr lang="de-DE" sz="2000" dirty="0">
                <a:solidFill>
                  <a:srgbClr val="000000"/>
                </a:solidFill>
                <a:latin typeface="Perpetua"/>
                <a:ea typeface="+mn-ea"/>
                <a:cs typeface="+mn-cs"/>
              </a:rPr>
              <a:t>…Jugendliche für einen Umgang mit Hate Speech zu </a:t>
            </a:r>
            <a:r>
              <a:rPr lang="de-DE" sz="2000" b="1" dirty="0">
                <a:solidFill>
                  <a:srgbClr val="000000"/>
                </a:solidFill>
                <a:latin typeface="Perpetua"/>
                <a:ea typeface="+mn-ea"/>
                <a:cs typeface="+mn-cs"/>
              </a:rPr>
              <a:t>sensibilisieren,</a:t>
            </a:r>
          </a:p>
          <a:p>
            <a:pPr fontAlgn="auto">
              <a:spcBef>
                <a:spcPts val="0"/>
              </a:spcBef>
              <a:spcAft>
                <a:spcPts val="0"/>
              </a:spcAft>
              <a:defRPr/>
            </a:pPr>
            <a:endParaRPr lang="de-DE" sz="2000" b="1" dirty="0">
              <a:solidFill>
                <a:srgbClr val="000000"/>
              </a:solidFill>
              <a:latin typeface="Perpetua"/>
              <a:ea typeface="+mn-ea"/>
              <a:cs typeface="+mn-cs"/>
            </a:endParaRPr>
          </a:p>
          <a:p>
            <a:pPr fontAlgn="auto">
              <a:spcBef>
                <a:spcPts val="0"/>
              </a:spcBef>
              <a:spcAft>
                <a:spcPts val="0"/>
              </a:spcAft>
              <a:defRPr/>
            </a:pPr>
            <a:r>
              <a:rPr lang="de-DE" sz="2000" dirty="0">
                <a:solidFill>
                  <a:srgbClr val="000000"/>
                </a:solidFill>
                <a:latin typeface="Perpetua"/>
                <a:ea typeface="+mn-ea"/>
                <a:cs typeface="+mn-cs"/>
              </a:rPr>
              <a:t>…</a:t>
            </a:r>
            <a:r>
              <a:rPr lang="de-DE" sz="2000" b="1" dirty="0">
                <a:solidFill>
                  <a:srgbClr val="000000"/>
                </a:solidFill>
                <a:latin typeface="Perpetua"/>
                <a:ea typeface="+mn-ea"/>
                <a:cs typeface="+mn-cs"/>
              </a:rPr>
              <a:t>Wirkungen</a:t>
            </a:r>
            <a:r>
              <a:rPr lang="de-DE" sz="2000" dirty="0">
                <a:solidFill>
                  <a:srgbClr val="000000"/>
                </a:solidFill>
                <a:latin typeface="Perpetua"/>
                <a:ea typeface="+mn-ea"/>
                <a:cs typeface="+mn-cs"/>
              </a:rPr>
              <a:t> von Hate Speech aufzuzeigen bzw. </a:t>
            </a:r>
            <a:r>
              <a:rPr lang="de-DE" sz="2000" b="1" dirty="0">
                <a:solidFill>
                  <a:srgbClr val="000000"/>
                </a:solidFill>
                <a:latin typeface="Perpetua"/>
                <a:ea typeface="+mn-ea"/>
                <a:cs typeface="+mn-cs"/>
              </a:rPr>
              <a:t>Konsequenzen</a:t>
            </a:r>
            <a:r>
              <a:rPr lang="de-DE" sz="2000" dirty="0">
                <a:solidFill>
                  <a:srgbClr val="000000"/>
                </a:solidFill>
                <a:latin typeface="Perpetua"/>
                <a:ea typeface="+mn-ea"/>
                <a:cs typeface="+mn-cs"/>
              </a:rPr>
              <a:t> des eigenen Handelns zu verdeutlichen und </a:t>
            </a:r>
          </a:p>
          <a:p>
            <a:pPr fontAlgn="auto">
              <a:spcBef>
                <a:spcPts val="0"/>
              </a:spcBef>
              <a:spcAft>
                <a:spcPts val="0"/>
              </a:spcAft>
              <a:defRPr/>
            </a:pPr>
            <a:endParaRPr lang="de-DE" sz="2000" dirty="0">
              <a:solidFill>
                <a:srgbClr val="000000"/>
              </a:solidFill>
              <a:latin typeface="Perpetua"/>
              <a:ea typeface="+mn-ea"/>
              <a:cs typeface="+mn-cs"/>
            </a:endParaRPr>
          </a:p>
          <a:p>
            <a:pPr fontAlgn="auto">
              <a:spcBef>
                <a:spcPts val="0"/>
              </a:spcBef>
              <a:spcAft>
                <a:spcPts val="0"/>
              </a:spcAft>
              <a:buClr>
                <a:schemeClr val="tx2">
                  <a:lumMod val="60000"/>
                  <a:lumOff val="40000"/>
                </a:schemeClr>
              </a:buClr>
              <a:buSzPct val="50000"/>
              <a:defRPr/>
            </a:pPr>
            <a:r>
              <a:rPr lang="de-DE" sz="2000" dirty="0">
                <a:solidFill>
                  <a:srgbClr val="000000"/>
                </a:solidFill>
                <a:latin typeface="Perpetua"/>
                <a:ea typeface="+mn-ea"/>
                <a:cs typeface="+mn-cs"/>
              </a:rPr>
              <a:t>…Jugendlichen „</a:t>
            </a:r>
            <a:r>
              <a:rPr lang="de-DE" sz="2000" b="1" dirty="0">
                <a:solidFill>
                  <a:srgbClr val="000000"/>
                </a:solidFill>
                <a:latin typeface="Perpetua"/>
                <a:ea typeface="+mn-ea"/>
                <a:cs typeface="+mn-cs"/>
              </a:rPr>
              <a:t>Rüstzeug</a:t>
            </a:r>
            <a:r>
              <a:rPr lang="de-DE" sz="2000" dirty="0">
                <a:solidFill>
                  <a:srgbClr val="000000"/>
                </a:solidFill>
                <a:latin typeface="Perpetua"/>
                <a:ea typeface="+mn-ea"/>
                <a:cs typeface="+mn-cs"/>
              </a:rPr>
              <a:t>“ an die Hand zu geben, damit sie </a:t>
            </a:r>
            <a:r>
              <a:rPr lang="de-DE" sz="2000" b="1" dirty="0">
                <a:solidFill>
                  <a:srgbClr val="000000"/>
                </a:solidFill>
                <a:latin typeface="Perpetua"/>
                <a:ea typeface="+mn-ea"/>
                <a:cs typeface="+mn-cs"/>
              </a:rPr>
              <a:t>eigenständig und selbstbewusst </a:t>
            </a:r>
            <a:r>
              <a:rPr lang="de-DE" sz="2000" dirty="0">
                <a:solidFill>
                  <a:srgbClr val="000000"/>
                </a:solidFill>
                <a:latin typeface="Perpetua"/>
                <a:ea typeface="+mn-ea"/>
                <a:cs typeface="+mn-cs"/>
              </a:rPr>
              <a:t>(besser) mit dem Thema umgehen können.</a:t>
            </a:r>
            <a:endParaRPr sz="2000" dirty="0">
              <a:latin typeface="Perpetua"/>
              <a:ea typeface="+mn-ea"/>
              <a:cs typeface="+mn-cs"/>
            </a:endParaRPr>
          </a:p>
          <a:p>
            <a:pPr fontAlgn="auto">
              <a:spcBef>
                <a:spcPts val="0"/>
              </a:spcBef>
              <a:spcAft>
                <a:spcPts val="0"/>
              </a:spcAft>
              <a:defRPr/>
            </a:pPr>
            <a:r>
              <a:rPr lang="de-DE" dirty="0">
                <a:solidFill>
                  <a:srgbClr val="000000"/>
                </a:solidFill>
                <a:latin typeface="Perpetua"/>
                <a:ea typeface="+mn-ea"/>
                <a:cs typeface="+mn-cs"/>
              </a:rPr>
              <a:t>
</a:t>
            </a:r>
            <a:endParaRPr dirty="0">
              <a:latin typeface="+mn-lt"/>
              <a:ea typeface="+mn-ea"/>
              <a:cs typeface="+mn-cs"/>
            </a:endParaRPr>
          </a:p>
          <a:p>
            <a:pPr fontAlgn="auto">
              <a:spcBef>
                <a:spcPts val="0"/>
              </a:spcBef>
              <a:spcAft>
                <a:spcPts val="0"/>
              </a:spcAft>
              <a:defRPr/>
            </a:pPr>
            <a:endParaRPr dirty="0">
              <a:latin typeface="+mn-lt"/>
              <a:ea typeface="+mn-ea"/>
              <a:cs typeface="+mn-c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Shape 1"/>
          <p:cNvSpPr txBox="1"/>
          <p:nvPr/>
        </p:nvSpPr>
        <p:spPr>
          <a:xfrm>
            <a:off x="811213" y="966788"/>
            <a:ext cx="7772400" cy="927100"/>
          </a:xfrm>
          <a:prstGeom prst="rect">
            <a:avLst/>
          </a:prstGeom>
        </p:spPr>
        <p:txBody>
          <a:bodyPr lIns="90000" tIns="45000" rIns="90000" bIns="91440" anchor="b"/>
          <a:lstStyle/>
          <a:p>
            <a:pPr fontAlgn="auto">
              <a:spcBef>
                <a:spcPts val="0"/>
              </a:spcBef>
              <a:spcAft>
                <a:spcPts val="0"/>
              </a:spcAft>
              <a:defRPr/>
            </a:pPr>
            <a:r>
              <a:rPr lang="de-DE" sz="3600" dirty="0">
                <a:solidFill>
                  <a:schemeClr val="tx2">
                    <a:lumMod val="60000"/>
                    <a:lumOff val="40000"/>
                  </a:schemeClr>
                </a:solidFill>
                <a:latin typeface="Franklin Gothic Book"/>
                <a:ea typeface="+mn-ea"/>
                <a:cs typeface="+mn-cs"/>
              </a:rPr>
              <a:t>Workshops allgemein</a:t>
            </a:r>
            <a:endParaRPr dirty="0">
              <a:solidFill>
                <a:schemeClr val="tx2">
                  <a:lumMod val="60000"/>
                  <a:lumOff val="40000"/>
                </a:schemeClr>
              </a:solidFill>
              <a:latin typeface="+mn-lt"/>
              <a:ea typeface="+mn-ea"/>
              <a:cs typeface="+mn-cs"/>
            </a:endParaRPr>
          </a:p>
        </p:txBody>
      </p:sp>
      <p:sp>
        <p:nvSpPr>
          <p:cNvPr id="37890" name="TextShape 2"/>
          <p:cNvSpPr txBox="1">
            <a:spLocks noChangeArrowheads="1"/>
          </p:cNvSpPr>
          <p:nvPr/>
        </p:nvSpPr>
        <p:spPr bwMode="auto">
          <a:xfrm>
            <a:off x="811213" y="1857375"/>
            <a:ext cx="7772400" cy="3862388"/>
          </a:xfrm>
          <a:prstGeom prst="rect">
            <a:avLst/>
          </a:prstGeom>
          <a:noFill/>
          <a:ln w="9525">
            <a:noFill/>
            <a:miter lim="800000"/>
            <a:headEnd/>
            <a:tailEnd/>
          </a:ln>
        </p:spPr>
        <p:txBody>
          <a:bodyPr lIns="90000" tIns="45000" rIns="90000" bIns="45000"/>
          <a:lstStyle/>
          <a:p>
            <a:r>
              <a:rPr lang="de-DE" sz="2000" dirty="0">
                <a:solidFill>
                  <a:srgbClr val="000000"/>
                </a:solidFill>
                <a:latin typeface="Perpetua" pitchFamily="18" charset="0"/>
                <a:cs typeface="DejaVu Sans"/>
              </a:rPr>
              <a:t>Und: </a:t>
            </a:r>
            <a:br>
              <a:rPr lang="de-DE" sz="2000" b="1" dirty="0">
                <a:solidFill>
                  <a:srgbClr val="000000"/>
                </a:solidFill>
                <a:latin typeface="Perpetua" pitchFamily="18" charset="0"/>
                <a:cs typeface="DejaVu Sans"/>
              </a:rPr>
            </a:br>
            <a:r>
              <a:rPr lang="de-DE" sz="2000" b="1" dirty="0" err="1">
                <a:solidFill>
                  <a:srgbClr val="000000"/>
                </a:solidFill>
                <a:latin typeface="Perpetua" pitchFamily="18" charset="0"/>
                <a:cs typeface="DejaVu Sans"/>
              </a:rPr>
              <a:t>Hate</a:t>
            </a:r>
            <a:r>
              <a:rPr lang="de-DE" sz="2000" b="1" dirty="0">
                <a:solidFill>
                  <a:srgbClr val="000000"/>
                </a:solidFill>
                <a:latin typeface="Perpetua" pitchFamily="18" charset="0"/>
                <a:cs typeface="DejaVu Sans"/>
              </a:rPr>
              <a:t> Speech ist auch ein Thema der digitalen Medien(-nutzung)</a:t>
            </a:r>
            <a:br>
              <a:rPr lang="de-DE" sz="2000" b="1" dirty="0">
                <a:solidFill>
                  <a:srgbClr val="000000"/>
                </a:solidFill>
                <a:latin typeface="Perpetua" pitchFamily="18" charset="0"/>
                <a:cs typeface="DejaVu Sans"/>
              </a:rPr>
            </a:br>
            <a:r>
              <a:rPr lang="de-DE" sz="2000" b="1" dirty="0">
                <a:solidFill>
                  <a:srgbClr val="000000"/>
                </a:solidFill>
                <a:latin typeface="Perpetua" pitchFamily="18" charset="0"/>
                <a:cs typeface="DejaVu Sans"/>
              </a:rPr>
              <a:t>im Alltag.
</a:t>
            </a:r>
            <a:endParaRPr lang="de-DE" sz="2000" dirty="0">
              <a:latin typeface="Perpetua" pitchFamily="18" charset="0"/>
              <a:cs typeface="DejaVu Sans"/>
            </a:endParaRPr>
          </a:p>
          <a:p>
            <a:pPr>
              <a:lnSpc>
                <a:spcPct val="80000"/>
              </a:lnSpc>
            </a:pPr>
            <a:r>
              <a:rPr lang="de-DE" sz="2000" dirty="0">
                <a:solidFill>
                  <a:srgbClr val="000000"/>
                </a:solidFill>
                <a:latin typeface="Perpetua" pitchFamily="18" charset="0"/>
                <a:cs typeface="DejaVu Sans"/>
              </a:rPr>
              <a:t>Deshalb sollen Jugendliche im Umgang mit multimedialen Inhalten trainiert werden,</a:t>
            </a:r>
            <a:br>
              <a:rPr lang="de-DE" sz="2000" dirty="0">
                <a:solidFill>
                  <a:srgbClr val="000000"/>
                </a:solidFill>
                <a:latin typeface="Perpetua" pitchFamily="18" charset="0"/>
                <a:cs typeface="DejaVu Sans"/>
              </a:rPr>
            </a:br>
            <a:r>
              <a:rPr lang="de-DE" sz="1000" dirty="0">
                <a:solidFill>
                  <a:srgbClr val="000000"/>
                </a:solidFill>
                <a:latin typeface="Perpetua" pitchFamily="18" charset="0"/>
                <a:cs typeface="DejaVu Sans"/>
              </a:rPr>
              <a:t> </a:t>
            </a:r>
            <a:r>
              <a:rPr lang="de-DE" sz="2000" dirty="0">
                <a:solidFill>
                  <a:srgbClr val="000000"/>
                </a:solidFill>
                <a:latin typeface="Perpetua" pitchFamily="18" charset="0"/>
                <a:cs typeface="DejaVu Sans"/>
              </a:rPr>
              <a:t>
…um ihren eigenen „</a:t>
            </a:r>
            <a:r>
              <a:rPr lang="de-DE" sz="2000" b="1" dirty="0">
                <a:solidFill>
                  <a:srgbClr val="000000"/>
                </a:solidFill>
                <a:latin typeface="Perpetua" pitchFamily="18" charset="0"/>
                <a:cs typeface="DejaVu Sans"/>
              </a:rPr>
              <a:t>medialen Spielraum</a:t>
            </a:r>
            <a:r>
              <a:rPr lang="de-DE" sz="2000" dirty="0">
                <a:solidFill>
                  <a:srgbClr val="000000"/>
                </a:solidFill>
                <a:latin typeface="Perpetua" pitchFamily="18" charset="0"/>
                <a:cs typeface="DejaVu Sans"/>
              </a:rPr>
              <a:t>“ zu erweitern, </a:t>
            </a:r>
            <a:endParaRPr lang="de-DE" sz="2000" dirty="0">
              <a:latin typeface="Perpetua" pitchFamily="18" charset="0"/>
              <a:cs typeface="DejaVu Sans"/>
            </a:endParaRPr>
          </a:p>
          <a:p>
            <a:pPr>
              <a:lnSpc>
                <a:spcPct val="80000"/>
              </a:lnSpc>
              <a:buSzPct val="25000"/>
            </a:pPr>
            <a:endParaRPr lang="de-DE" sz="2000" dirty="0">
              <a:solidFill>
                <a:srgbClr val="000000"/>
              </a:solidFill>
              <a:latin typeface="Perpetua" pitchFamily="18" charset="0"/>
              <a:cs typeface="DejaVu Sans"/>
            </a:endParaRPr>
          </a:p>
          <a:p>
            <a:pPr>
              <a:lnSpc>
                <a:spcPct val="80000"/>
              </a:lnSpc>
              <a:buSzPct val="25000"/>
            </a:pPr>
            <a:r>
              <a:rPr lang="de-DE" sz="2000" dirty="0">
                <a:solidFill>
                  <a:srgbClr val="000000"/>
                </a:solidFill>
                <a:latin typeface="Perpetua" pitchFamily="18" charset="0"/>
                <a:cs typeface="DejaVu Sans"/>
              </a:rPr>
              <a:t>…damit sie Inhalte nicht nur konsumieren, sondern auch welche erstellen können (von „</a:t>
            </a:r>
            <a:r>
              <a:rPr lang="de-DE" sz="2000" b="1" dirty="0" err="1">
                <a:solidFill>
                  <a:srgbClr val="000000"/>
                </a:solidFill>
                <a:latin typeface="Perpetua" pitchFamily="18" charset="0"/>
                <a:cs typeface="DejaVu Sans"/>
              </a:rPr>
              <a:t>usern</a:t>
            </a:r>
            <a:r>
              <a:rPr lang="de-DE" sz="2000" b="1" dirty="0">
                <a:solidFill>
                  <a:srgbClr val="000000"/>
                </a:solidFill>
                <a:latin typeface="Perpetua" pitchFamily="18" charset="0"/>
                <a:cs typeface="DejaVu Sans"/>
              </a:rPr>
              <a:t> zu </a:t>
            </a:r>
            <a:r>
              <a:rPr lang="de-DE" sz="2000" b="1" dirty="0" err="1">
                <a:solidFill>
                  <a:srgbClr val="000000"/>
                </a:solidFill>
                <a:latin typeface="Perpetua" pitchFamily="18" charset="0"/>
                <a:cs typeface="DejaVu Sans"/>
              </a:rPr>
              <a:t>producern</a:t>
            </a:r>
            <a:r>
              <a:rPr lang="de-DE" sz="2000" dirty="0">
                <a:solidFill>
                  <a:srgbClr val="000000"/>
                </a:solidFill>
                <a:latin typeface="Perpetua" pitchFamily="18" charset="0"/>
                <a:cs typeface="DejaVu Sans"/>
              </a:rPr>
              <a:t>“)</a:t>
            </a:r>
            <a:endParaRPr lang="de-DE" sz="2000" dirty="0">
              <a:latin typeface="Perpetua" pitchFamily="18" charset="0"/>
              <a:cs typeface="DejaVu Sans"/>
            </a:endParaRPr>
          </a:p>
          <a:p>
            <a:pPr>
              <a:lnSpc>
                <a:spcPct val="80000"/>
              </a:lnSpc>
              <a:buSzPct val="25000"/>
            </a:pPr>
            <a:endParaRPr lang="de-DE" sz="2000" dirty="0">
              <a:solidFill>
                <a:srgbClr val="000000"/>
              </a:solidFill>
              <a:latin typeface="Perpetua" pitchFamily="18" charset="0"/>
              <a:cs typeface="DejaVu Sans"/>
            </a:endParaRPr>
          </a:p>
          <a:p>
            <a:pPr>
              <a:lnSpc>
                <a:spcPct val="80000"/>
              </a:lnSpc>
              <a:buSzPct val="25000"/>
            </a:pPr>
            <a:r>
              <a:rPr lang="de-DE" sz="2000" dirty="0">
                <a:solidFill>
                  <a:srgbClr val="000000"/>
                </a:solidFill>
                <a:latin typeface="Perpetua" pitchFamily="18" charset="0"/>
                <a:cs typeface="DejaVu Sans"/>
              </a:rPr>
              <a:t>…und so ihre </a:t>
            </a:r>
            <a:r>
              <a:rPr lang="de-DE" sz="2000" b="1" dirty="0">
                <a:solidFill>
                  <a:srgbClr val="000000"/>
                </a:solidFill>
                <a:latin typeface="Perpetua" pitchFamily="18" charset="0"/>
                <a:cs typeface="DejaVu Sans"/>
              </a:rPr>
              <a:t>Medienkompetenz erweitern!</a:t>
            </a:r>
            <a:endParaRPr lang="de-DE" sz="2000" dirty="0">
              <a:latin typeface="Perpetua" pitchFamily="18" charset="0"/>
              <a:cs typeface="DejaVu Sans"/>
            </a:endParaRPr>
          </a:p>
          <a:p>
            <a:r>
              <a:rPr lang="de-DE" sz="1200" dirty="0">
                <a:solidFill>
                  <a:srgbClr val="000000"/>
                </a:solidFill>
                <a:latin typeface="Perpetua" pitchFamily="18" charset="0"/>
                <a:cs typeface="DejaVu Sans"/>
              </a:rPr>
              <a:t>
</a:t>
            </a:r>
            <a:endParaRPr lang="de-DE" dirty="0">
              <a:cs typeface="DejaVu Sans"/>
            </a:endParaRPr>
          </a:p>
          <a:p>
            <a:endParaRPr lang="de-DE" dirty="0">
              <a:cs typeface="DejaVu Sans"/>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TextShape 1"/>
          <p:cNvSpPr txBox="1"/>
          <p:nvPr/>
        </p:nvSpPr>
        <p:spPr>
          <a:xfrm>
            <a:off x="804863" y="1009650"/>
            <a:ext cx="7772400" cy="925513"/>
          </a:xfrm>
          <a:prstGeom prst="rect">
            <a:avLst/>
          </a:prstGeom>
        </p:spPr>
        <p:txBody>
          <a:bodyPr lIns="90000" tIns="45000" rIns="90000" bIns="91440" anchor="b"/>
          <a:lstStyle/>
          <a:p>
            <a:pPr fontAlgn="auto">
              <a:spcBef>
                <a:spcPts val="0"/>
              </a:spcBef>
              <a:spcAft>
                <a:spcPts val="0"/>
              </a:spcAft>
              <a:defRPr/>
            </a:pPr>
            <a:r>
              <a:rPr lang="de-DE" sz="3600" dirty="0" err="1">
                <a:solidFill>
                  <a:schemeClr val="tx2">
                    <a:lumMod val="60000"/>
                    <a:lumOff val="40000"/>
                  </a:schemeClr>
                </a:solidFill>
                <a:latin typeface="Franklin Gothic Book"/>
                <a:ea typeface="+mn-ea"/>
                <a:cs typeface="+mn-cs"/>
              </a:rPr>
              <a:t>BRICkS</a:t>
            </a:r>
            <a:r>
              <a:rPr lang="de-DE" sz="3600" dirty="0">
                <a:solidFill>
                  <a:schemeClr val="tx2">
                    <a:lumMod val="60000"/>
                    <a:lumOff val="40000"/>
                  </a:schemeClr>
                </a:solidFill>
                <a:latin typeface="Franklin Gothic Book"/>
                <a:ea typeface="+mn-ea"/>
                <a:cs typeface="+mn-cs"/>
              </a:rPr>
              <a:t>-Workshop Skizze</a:t>
            </a:r>
            <a:endParaRPr dirty="0">
              <a:solidFill>
                <a:schemeClr val="tx2">
                  <a:lumMod val="60000"/>
                  <a:lumOff val="40000"/>
                </a:schemeClr>
              </a:solidFill>
              <a:latin typeface="+mn-lt"/>
              <a:ea typeface="+mn-ea"/>
              <a:cs typeface="+mn-cs"/>
            </a:endParaRPr>
          </a:p>
        </p:txBody>
      </p:sp>
      <p:sp>
        <p:nvSpPr>
          <p:cNvPr id="38914" name="TextShape 2"/>
          <p:cNvSpPr txBox="1">
            <a:spLocks noChangeArrowheads="1"/>
          </p:cNvSpPr>
          <p:nvPr/>
        </p:nvSpPr>
        <p:spPr bwMode="auto">
          <a:xfrm>
            <a:off x="788988" y="1782763"/>
            <a:ext cx="7772400" cy="4173537"/>
          </a:xfrm>
          <a:prstGeom prst="rect">
            <a:avLst/>
          </a:prstGeom>
          <a:noFill/>
          <a:ln w="9525">
            <a:noFill/>
            <a:miter lim="800000"/>
            <a:headEnd/>
            <a:tailEnd/>
          </a:ln>
        </p:spPr>
        <p:txBody>
          <a:bodyPr lIns="90000" tIns="45000" rIns="90000" bIns="45000"/>
          <a:lstStyle/>
          <a:p>
            <a:pPr>
              <a:lnSpc>
                <a:spcPct val="60000"/>
              </a:lnSpc>
            </a:pPr>
            <a:endParaRPr lang="de-DE" sz="2000">
              <a:solidFill>
                <a:srgbClr val="000000"/>
              </a:solidFill>
              <a:latin typeface="Perpetua" pitchFamily="18" charset="0"/>
              <a:cs typeface="DejaVu Sans"/>
            </a:endParaRPr>
          </a:p>
          <a:p>
            <a:r>
              <a:rPr lang="de-DE" sz="2000">
                <a:solidFill>
                  <a:srgbClr val="000000"/>
                </a:solidFill>
                <a:latin typeface="Perpetua" pitchFamily="18" charset="0"/>
                <a:cs typeface="DejaVu Sans"/>
              </a:rPr>
              <a:t> Ein Workshop gliedert sich dazu in 5 Module:</a:t>
            </a:r>
            <a:endParaRPr lang="de-DE" sz="2000">
              <a:latin typeface="Perpetua" pitchFamily="18" charset="0"/>
              <a:cs typeface="DejaVu Sans"/>
            </a:endParaRPr>
          </a:p>
          <a:p>
            <a:pPr>
              <a:lnSpc>
                <a:spcPct val="80000"/>
              </a:lnSpc>
            </a:pPr>
            <a:r>
              <a:rPr lang="de-DE" sz="2500">
                <a:solidFill>
                  <a:srgbClr val="000000"/>
                </a:solidFill>
                <a:latin typeface="Perpetua" pitchFamily="18" charset="0"/>
                <a:cs typeface="DejaVu Sans"/>
              </a:rPr>
              <a:t>
</a:t>
            </a:r>
            <a:endParaRPr lang="de-DE">
              <a:cs typeface="DejaVu Sans"/>
            </a:endParaRPr>
          </a:p>
          <a:p>
            <a:endParaRPr lang="de-DE">
              <a:cs typeface="DejaVu Sans"/>
            </a:endParaRPr>
          </a:p>
        </p:txBody>
      </p:sp>
      <p:sp>
        <p:nvSpPr>
          <p:cNvPr id="3" name="Rechteck 2"/>
          <p:cNvSpPr/>
          <p:nvPr/>
        </p:nvSpPr>
        <p:spPr>
          <a:xfrm>
            <a:off x="982663" y="2463800"/>
            <a:ext cx="2836862"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dirty="0"/>
              <a:t>1. Einstieg </a:t>
            </a:r>
          </a:p>
        </p:txBody>
      </p:sp>
      <p:sp>
        <p:nvSpPr>
          <p:cNvPr id="11" name="Rechteck 10"/>
          <p:cNvSpPr/>
          <p:nvPr/>
        </p:nvSpPr>
        <p:spPr>
          <a:xfrm>
            <a:off x="982663" y="2914650"/>
            <a:ext cx="2836862" cy="54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dirty="0"/>
              <a:t>2. Mediennutzung     /Medienerfahrung </a:t>
            </a:r>
          </a:p>
        </p:txBody>
      </p:sp>
      <p:sp>
        <p:nvSpPr>
          <p:cNvPr id="12" name="Rechteck 11"/>
          <p:cNvSpPr/>
          <p:nvPr/>
        </p:nvSpPr>
        <p:spPr>
          <a:xfrm>
            <a:off x="982663" y="3543300"/>
            <a:ext cx="2836862"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dirty="0"/>
              <a:t>3. Themen kennenlernen </a:t>
            </a:r>
          </a:p>
        </p:txBody>
      </p:sp>
      <p:sp>
        <p:nvSpPr>
          <p:cNvPr id="13" name="Rechteck 12"/>
          <p:cNvSpPr/>
          <p:nvPr/>
        </p:nvSpPr>
        <p:spPr>
          <a:xfrm>
            <a:off x="982663" y="3994150"/>
            <a:ext cx="2836862" cy="54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dirty="0"/>
              <a:t>4. Kreative/Mediale Umsetzung	 </a:t>
            </a:r>
          </a:p>
        </p:txBody>
      </p:sp>
      <p:sp>
        <p:nvSpPr>
          <p:cNvPr id="14" name="Rechteck 13"/>
          <p:cNvSpPr/>
          <p:nvPr/>
        </p:nvSpPr>
        <p:spPr>
          <a:xfrm>
            <a:off x="982663" y="4622800"/>
            <a:ext cx="2836862"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DE" dirty="0"/>
              <a:t>5. Screening/Feedback </a:t>
            </a:r>
          </a:p>
        </p:txBody>
      </p:sp>
      <p:sp>
        <p:nvSpPr>
          <p:cNvPr id="5" name="Pfeil nach rechts 4"/>
          <p:cNvSpPr/>
          <p:nvPr/>
        </p:nvSpPr>
        <p:spPr>
          <a:xfrm rot="10800000">
            <a:off x="4132263" y="4267200"/>
            <a:ext cx="1201737"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p>
        </p:txBody>
      </p:sp>
      <p:sp>
        <p:nvSpPr>
          <p:cNvPr id="7" name="Textfeld 6"/>
          <p:cNvSpPr txBox="1"/>
          <p:nvPr/>
        </p:nvSpPr>
        <p:spPr>
          <a:xfrm>
            <a:off x="5476875" y="4078288"/>
            <a:ext cx="1809750" cy="369887"/>
          </a:xfrm>
          <a:prstGeom prst="rect">
            <a:avLst/>
          </a:prstGeom>
          <a:noFill/>
          <a:ln>
            <a:solidFill>
              <a:schemeClr val="bg1"/>
            </a:solidFill>
          </a:ln>
        </p:spPr>
        <p:txBody>
          <a:bodyPr>
            <a:spAutoFit/>
          </a:bodyPr>
          <a:lstStyle/>
          <a:p>
            <a:pPr fontAlgn="auto">
              <a:spcBef>
                <a:spcPts val="0"/>
              </a:spcBef>
              <a:spcAft>
                <a:spcPts val="0"/>
              </a:spcAft>
              <a:defRPr/>
            </a:pPr>
            <a:r>
              <a:rPr lang="de-DE" b="1" dirty="0">
                <a:solidFill>
                  <a:schemeClr val="tx1">
                    <a:lumMod val="95000"/>
                    <a:lumOff val="5000"/>
                  </a:schemeClr>
                </a:solidFill>
                <a:latin typeface="+mn-lt"/>
                <a:ea typeface="+mn-ea"/>
                <a:cs typeface="+mn-cs"/>
              </a:rPr>
              <a:t>Schwerpunkt !</a:t>
            </a:r>
          </a:p>
        </p:txBody>
      </p:sp>
    </p:spTree>
  </p:cSld>
  <p:clrMapOvr>
    <a:masterClrMapping/>
  </p:clrMapOvr>
</p:sld>
</file>

<file path=ppt/theme/theme1.xml><?xml version="1.0" encoding="utf-8"?>
<a:theme xmlns:a="http://schemas.openxmlformats.org/drawingml/2006/main" name="Office Theme">
  <a:themeElements>
    <a:clrScheme name="Warmes Blau">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3551</Words>
  <Application>Microsoft Office PowerPoint</Application>
  <PresentationFormat>Bildschirmpräsentation (4:3)</PresentationFormat>
  <Paragraphs>572</Paragraphs>
  <Slides>63</Slides>
  <Notes>8</Notes>
  <HiddenSlides>0</HiddenSlides>
  <MMClips>8</MMClips>
  <ScaleCrop>false</ScaleCrop>
  <HeadingPairs>
    <vt:vector size="6" baseType="variant">
      <vt:variant>
        <vt:lpstr>Verwendete Schriftarten</vt:lpstr>
      </vt:variant>
      <vt:variant>
        <vt:i4>9</vt:i4>
      </vt:variant>
      <vt:variant>
        <vt:lpstr>Design</vt:lpstr>
      </vt:variant>
      <vt:variant>
        <vt:i4>2</vt:i4>
      </vt:variant>
      <vt:variant>
        <vt:lpstr>Folientitel</vt:lpstr>
      </vt:variant>
      <vt:variant>
        <vt:i4>63</vt:i4>
      </vt:variant>
    </vt:vector>
  </HeadingPairs>
  <TitlesOfParts>
    <vt:vector size="74" baseType="lpstr">
      <vt:lpstr>Arial</vt:lpstr>
      <vt:lpstr>Calibri</vt:lpstr>
      <vt:lpstr>DejaVu Sans</vt:lpstr>
      <vt:lpstr>Franklin Gothic Book</vt:lpstr>
      <vt:lpstr>Franklin Gothic Medium</vt:lpstr>
      <vt:lpstr>Perpetua</vt:lpstr>
      <vt:lpstr>Times New Roman</vt:lpstr>
      <vt:lpstr>Wingdings</vt:lpstr>
      <vt:lpstr>Wingdings 2</vt:lpstr>
      <vt:lpstr>Office Theme</vt:lpstr>
      <vt:lpstr>Office Theme</vt:lpstr>
      <vt:lpstr>PowerPoint-Präsentation</vt:lpstr>
      <vt:lpstr> BRICkS – das Projekt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BRICkS-Workshop Ablaufplan Beispiel    </vt:lpstr>
      <vt:lpstr>Teil1: Einstieg</vt:lpstr>
      <vt:lpstr>PowerPoint-Präsentation</vt:lpstr>
      <vt:lpstr>PowerPoint-Präsentation</vt:lpstr>
      <vt:lpstr>PowerPoint-Präsentation</vt:lpstr>
      <vt:lpstr>PowerPoint-Präsentation</vt:lpstr>
      <vt:lpstr>Beispiel 50-Wörter-Spiel</vt:lpstr>
      <vt:lpstr> Teil 2: Mediennutzung / Medienerfahrung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Teil 3: Thema kennen lernen </vt:lpstr>
      <vt:lpstr>PowerPoint-Präsentation</vt:lpstr>
      <vt:lpstr>PowerPoint-Präsentation</vt:lpstr>
      <vt:lpstr>PowerPoint-Präsentation</vt:lpstr>
      <vt:lpstr>PowerPoint-Präsentation</vt:lpstr>
      <vt:lpstr>PowerPoint-Präsentation</vt:lpstr>
      <vt:lpstr>PowerPoint-Präsentation</vt:lpstr>
      <vt:lpstr>Sila Sahin Shitstorm Chronologischer Ablauf</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Umgang mit Hate Speech Alternativ </vt:lpstr>
      <vt:lpstr>PowerPoint-Präsentation</vt:lpstr>
      <vt:lpstr>PowerPoint-Präsentation</vt:lpstr>
      <vt:lpstr>Teil 4: Kreative / Mediale  Umsetzung</vt:lpstr>
      <vt:lpstr>Kreative Workshop-Phase</vt:lpstr>
      <vt:lpstr>Kreative / Mediale Umsetzung  Beispiel Musik-Workshop  </vt:lpstr>
      <vt:lpstr>PowerPoint-Präsentation</vt:lpstr>
      <vt:lpstr>Kreative / Mediale Umsetzung Zwei Beispiele – Klickstory </vt:lpstr>
      <vt:lpstr>Kreative / Mediale Umsetzung  Videobeispiel aus einem Partnerworkshop in Ungarn </vt:lpstr>
      <vt:lpstr> Kreative / Mediale Umsetzung Fotostorys mit Avataren gestalten </vt:lpstr>
      <vt:lpstr>Kreative / Mediale Umsetzung Kampagnen gegen Hate Speech  </vt:lpstr>
      <vt:lpstr>Kreative / Mediale Umsetzung Kampagnen gegen Hate Speech  </vt:lpstr>
      <vt:lpstr>Teil 5: Feedback</vt:lpstr>
      <vt:lpstr>Feedback zum Workshop</vt:lpstr>
      <vt:lpstr>Danke und Impressum</vt:lpstr>
      <vt:lpstr>PowerPoint-Präsentation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riffi</dc:creator>
  <cp:lastModifiedBy>Judith Kirberger</cp:lastModifiedBy>
  <cp:revision>467</cp:revision>
  <cp:lastPrinted>2016-11-23T11:50:55Z</cp:lastPrinted>
  <dcterms:modified xsi:type="dcterms:W3CDTF">2016-11-29T11:43:49Z</dcterms:modified>
</cp:coreProperties>
</file>